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0"/>
  </p:notesMasterIdLst>
  <p:sldIdLst>
    <p:sldId id="256" r:id="rId5"/>
    <p:sldId id="276" r:id="rId6"/>
    <p:sldId id="282" r:id="rId7"/>
    <p:sldId id="273" r:id="rId8"/>
    <p:sldId id="277" r:id="rId9"/>
    <p:sldId id="259" r:id="rId10"/>
    <p:sldId id="262" r:id="rId11"/>
    <p:sldId id="263" r:id="rId12"/>
    <p:sldId id="264" r:id="rId13"/>
    <p:sldId id="278" r:id="rId14"/>
    <p:sldId id="272" r:id="rId15"/>
    <p:sldId id="274" r:id="rId16"/>
    <p:sldId id="283" r:id="rId17"/>
    <p:sldId id="265"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75D866-F013-E5AB-8388-DAACBFAA1DB4}" name="Guest User" initials="GU" userId="S::urn:spo:anon#536ce470999b43c80fbe7a074766b1bddcce6d036c406fc093aedcb5aa55ab5c::" providerId="AD"/>
  <p188:author id="{775A7C69-8716-87EC-83D7-49C2E4ED0DAA}" name="Grace Altenhofen" initials="GA" userId="S::galtenhofen@sppg.com::3639257b-6506-4cb4-ab2d-50dc74a217cc" providerId="AD"/>
  <p188:author id="{ADA03CA6-484C-F24A-6CD1-9ED2E6140B42}" name="Natasha  Shipp" initials="NS" userId="S::nshipp@sppg.com::df199ec3-e205-4a1e-abdf-9420d4daab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1C4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608" autoAdjust="0"/>
  </p:normalViewPr>
  <p:slideViewPr>
    <p:cSldViewPr snapToGrid="0">
      <p:cViewPr varScale="1">
        <p:scale>
          <a:sx n="51" d="100"/>
          <a:sy n="51" d="100"/>
        </p:scale>
        <p:origin x="1877"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n Ditzler" userId="b62480be-33d4-4841-bc40-060e582533e6" providerId="ADAL" clId="{78D7768F-56E2-4E92-8CBF-2D3A14616264}"/>
    <pc:docChg chg="undo custSel addSld delSld modSld sldOrd">
      <pc:chgData name="Lorin Ditzler" userId="b62480be-33d4-4841-bc40-060e582533e6" providerId="ADAL" clId="{78D7768F-56E2-4E92-8CBF-2D3A14616264}" dt="2026-01-21T16:12:32.318" v="4727" actId="5793"/>
      <pc:docMkLst>
        <pc:docMk/>
      </pc:docMkLst>
      <pc:sldChg chg="modNotesTx">
        <pc:chgData name="Lorin Ditzler" userId="b62480be-33d4-4841-bc40-060e582533e6" providerId="ADAL" clId="{78D7768F-56E2-4E92-8CBF-2D3A14616264}" dt="2026-01-21T16:12:32.318" v="4727" actId="5793"/>
        <pc:sldMkLst>
          <pc:docMk/>
          <pc:sldMk cId="298540607"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1557A-909A-427F-B437-7604E35749E7}" type="datetimeFigureOut">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471C3-A29F-4A19-B3C1-8A436A4D9ED3}" type="slidenum">
              <a:t>‹#›</a:t>
            </a:fld>
            <a:endParaRPr lang="en-US"/>
          </a:p>
        </p:txBody>
      </p:sp>
    </p:spTree>
    <p:extLst>
      <p:ext uri="{BB962C8B-B14F-4D97-AF65-F5344CB8AC3E}">
        <p14:creationId xmlns:p14="http://schemas.microsoft.com/office/powerpoint/2010/main" val="31747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471C3-A29F-4A19-B3C1-8A436A4D9ED3}" type="slidenum">
              <a:rPr lang="en-US" smtClean="0"/>
              <a:t>1</a:t>
            </a:fld>
            <a:endParaRPr lang="en-US"/>
          </a:p>
        </p:txBody>
      </p:sp>
    </p:spTree>
    <p:extLst>
      <p:ext uri="{BB962C8B-B14F-4D97-AF65-F5344CB8AC3E}">
        <p14:creationId xmlns:p14="http://schemas.microsoft.com/office/powerpoint/2010/main" val="183594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i="0" dirty="0"/>
              <a:t>Notes on program outcomes:</a:t>
            </a:r>
          </a:p>
          <a:p>
            <a:pPr marL="228600" indent="-228600">
              <a:spcBef>
                <a:spcPts val="1000"/>
              </a:spcBef>
              <a:buFont typeface="Arial,Sans-Serif"/>
              <a:buChar char="•"/>
            </a:pPr>
            <a:r>
              <a:rPr lang="en-US" dirty="0"/>
              <a:t>More Local Leaders: Each region engages 150-200 local residents as volunteers, helping build leadership skills and deepen the bench of community leaders. Incredibly valuable for the long-term vitality of the town.</a:t>
            </a:r>
            <a:endParaRPr lang="en-US" dirty="0">
              <a:cs typeface="Calibri"/>
            </a:endParaRPr>
          </a:p>
          <a:p>
            <a:pPr marL="228600" indent="-228600">
              <a:spcBef>
                <a:spcPts val="1000"/>
              </a:spcBef>
              <a:buFont typeface="Arial,Sans-Serif"/>
              <a:buChar char="•"/>
            </a:pPr>
            <a:r>
              <a:rPr lang="en-US" dirty="0"/>
              <a:t>As a result of successful improvement projects and enhanced leadership, towns see more civic pride and a boost in economic vitality</a:t>
            </a:r>
          </a:p>
          <a:p>
            <a:pPr marL="228600" indent="-228600">
              <a:spcBef>
                <a:spcPts val="1000"/>
              </a:spcBef>
              <a:buFont typeface="Arial,Sans-Serif"/>
              <a:buChar char="•"/>
            </a:pPr>
            <a:r>
              <a:rPr lang="en-US" dirty="0"/>
              <a:t>Funding for coach provided for 5 years, but towns continue beyond 5 years – either by finding local funding to continue the coach position, or by continuing as a volunteer-led program.</a:t>
            </a:r>
            <a:endParaRPr lang="en-US" dirty="0">
              <a:cs typeface="Calibri"/>
            </a:endParaRPr>
          </a:p>
        </p:txBody>
      </p:sp>
      <p:sp>
        <p:nvSpPr>
          <p:cNvPr id="4" name="Slide Number Placeholder 3"/>
          <p:cNvSpPr>
            <a:spLocks noGrp="1"/>
          </p:cNvSpPr>
          <p:nvPr>
            <p:ph type="sldNum" sz="quarter" idx="5"/>
          </p:nvPr>
        </p:nvSpPr>
        <p:spPr/>
        <p:txBody>
          <a:bodyPr/>
          <a:lstStyle/>
          <a:p>
            <a:fld id="{08C471C3-A29F-4A19-B3C1-8A436A4D9ED3}" type="slidenum">
              <a:t>10</a:t>
            </a:fld>
            <a:endParaRPr lang="en-US"/>
          </a:p>
        </p:txBody>
      </p:sp>
    </p:spTree>
    <p:extLst>
      <p:ext uri="{BB962C8B-B14F-4D97-AF65-F5344CB8AC3E}">
        <p14:creationId xmlns:p14="http://schemas.microsoft.com/office/powerpoint/2010/main" val="299910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Success story:</a:t>
            </a:r>
          </a:p>
          <a:p>
            <a:r>
              <a:rPr lang="en-US" dirty="0">
                <a:ea typeface="Calibri"/>
                <a:cs typeface="Calibri"/>
              </a:rPr>
              <a:t>Delmar. Eastern IA. Population 500.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20 years of no construction and no new amenities in town:</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Hometown Pride committee started and successfully brought a Splash pad to town.</a:t>
            </a:r>
          </a:p>
          <a:p>
            <a:pPr marL="171450" indent="-171450">
              <a:buFont typeface="Arial" panose="020B0604020202020204" pitchFamily="34" charset="0"/>
              <a:buChar char="•"/>
            </a:pPr>
            <a:r>
              <a:rPr lang="en-US" dirty="0">
                <a:ea typeface="Calibri"/>
                <a:cs typeface="Calibri"/>
              </a:rPr>
              <a:t>Big success of the splash pad was the catalyst for building renovations and new businesses. </a:t>
            </a:r>
          </a:p>
          <a:p>
            <a:pPr marL="171450" indent="-171450">
              <a:buFont typeface="Arial" panose="020B0604020202020204" pitchFamily="34" charset="0"/>
              <a:buChar char="•"/>
            </a:pPr>
            <a:r>
              <a:rPr lang="en-US" dirty="0">
                <a:ea typeface="Calibri"/>
                <a:cs typeface="Calibri"/>
              </a:rPr>
              <a:t>In years that followed, Delmar added 5 new businesses and 7 new homes ($2M of investment) in 6 years – business owners credited the success of Hometown Pride, seeing people come together, with giving them confidence to invest</a:t>
            </a:r>
          </a:p>
          <a:p>
            <a:pPr marL="171450" indent="-171450">
              <a:buFont typeface="Arial" panose="020B0604020202020204" pitchFamily="34" charset="0"/>
              <a:buChar char="•"/>
            </a:pPr>
            <a:r>
              <a:rPr lang="en-US" dirty="0">
                <a:ea typeface="Calibri"/>
                <a:cs typeface="Calibri"/>
              </a:rPr>
              <a:t>The Hometown Pride committee continued with more successful projects: mural, depot renovation, etc.</a:t>
            </a:r>
          </a:p>
          <a:p>
            <a:pPr marL="171450" indent="-171450">
              <a:buFont typeface="Arial" panose="020B0604020202020204" pitchFamily="34" charset="0"/>
              <a:buChar char="•"/>
            </a:pPr>
            <a:r>
              <a:rPr lang="en-US" dirty="0">
                <a:ea typeface="Calibri"/>
                <a:cs typeface="Calibri"/>
              </a:rPr>
              <a:t>Hometown Pride also cultivated new leadership – volunteers with the committee have gone on to serve on city council and other leadership roles</a:t>
            </a:r>
            <a:endParaRPr lang="en-US" dirty="0"/>
          </a:p>
        </p:txBody>
      </p:sp>
      <p:sp>
        <p:nvSpPr>
          <p:cNvPr id="4" name="Slide Number Placeholder 3"/>
          <p:cNvSpPr>
            <a:spLocks noGrp="1"/>
          </p:cNvSpPr>
          <p:nvPr>
            <p:ph type="sldNum" sz="quarter" idx="5"/>
          </p:nvPr>
        </p:nvSpPr>
        <p:spPr/>
        <p:txBody>
          <a:bodyPr/>
          <a:lstStyle/>
          <a:p>
            <a:fld id="{08C471C3-A29F-4A19-B3C1-8A436A4D9ED3}" type="slidenum">
              <a:rPr lang="en-US"/>
              <a:t>11</a:t>
            </a:fld>
            <a:endParaRPr lang="en-US"/>
          </a:p>
        </p:txBody>
      </p:sp>
    </p:spTree>
    <p:extLst>
      <p:ext uri="{BB962C8B-B14F-4D97-AF65-F5344CB8AC3E}">
        <p14:creationId xmlns:p14="http://schemas.microsoft.com/office/powerpoint/2010/main" val="297929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B14EE-EEDF-FE0F-3F98-68DDE91AE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A4228-5CBC-BF91-F214-B3120AE63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B1FED-1D4A-8D02-B0B1-EEE6A73E47AC}"/>
              </a:ext>
            </a:extLst>
          </p:cNvPr>
          <p:cNvSpPr>
            <a:spLocks noGrp="1"/>
          </p:cNvSpPr>
          <p:nvPr>
            <p:ph type="body" idx="1"/>
          </p:nvPr>
        </p:nvSpPr>
        <p:spPr/>
        <p:txBody>
          <a:bodyPr/>
          <a:lstStyle/>
          <a:p>
            <a:r>
              <a:rPr lang="en-US" dirty="0">
                <a:ea typeface="Calibri"/>
                <a:cs typeface="Calibri"/>
              </a:rPr>
              <a:t>Success story: </a:t>
            </a:r>
          </a:p>
          <a:p>
            <a:r>
              <a:rPr lang="en-US" dirty="0">
                <a:ea typeface="Calibri"/>
                <a:cs typeface="Calibri"/>
              </a:rPr>
              <a:t>Pocahontas County. In 13th year of the program. 7,000 people in county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Have completed 300 projects and raised $2 M for 9 communities.</a:t>
            </a:r>
          </a:p>
          <a:p>
            <a:pPr marL="171450" indent="-171450">
              <a:buFont typeface="Arial" panose="020B0604020202020204" pitchFamily="34" charset="0"/>
              <a:buChar char="•"/>
            </a:pPr>
            <a:r>
              <a:rPr lang="en-US" dirty="0">
                <a:ea typeface="Calibri"/>
                <a:cs typeface="Calibri"/>
              </a:rPr>
              <a:t>After the 5 years were over, they created a permanent coach position that is locally funded</a:t>
            </a:r>
          </a:p>
          <a:p>
            <a:pPr marL="171450" indent="-171450">
              <a:buFont typeface="Arial" panose="020B0604020202020204" pitchFamily="34" charset="0"/>
              <a:buChar char="•"/>
            </a:pPr>
            <a:r>
              <a:rPr lang="en-US" dirty="0">
                <a:ea typeface="Calibri"/>
                <a:cs typeface="Calibri"/>
              </a:rPr>
              <a:t>Established permanent funding sources for their Hometown Pride committees with their community foundation. </a:t>
            </a:r>
          </a:p>
          <a:p>
            <a:pPr marL="171450" indent="-171450">
              <a:buFont typeface="Arial" panose="020B0604020202020204" pitchFamily="34" charset="0"/>
              <a:buChar char="•"/>
            </a:pPr>
            <a:r>
              <a:rPr lang="en-US" dirty="0">
                <a:ea typeface="Calibri"/>
                <a:cs typeface="Calibri"/>
              </a:rPr>
              <a:t>Have seen great developments in local leadership – a leadership program emerged out of HTP </a:t>
            </a:r>
          </a:p>
        </p:txBody>
      </p:sp>
      <p:sp>
        <p:nvSpPr>
          <p:cNvPr id="4" name="Slide Number Placeholder 3">
            <a:extLst>
              <a:ext uri="{FF2B5EF4-FFF2-40B4-BE49-F238E27FC236}">
                <a16:creationId xmlns:a16="http://schemas.microsoft.com/office/drawing/2014/main" id="{BBE196A2-3779-B674-C96E-1BA9D04BC547}"/>
              </a:ext>
            </a:extLst>
          </p:cNvPr>
          <p:cNvSpPr>
            <a:spLocks noGrp="1"/>
          </p:cNvSpPr>
          <p:nvPr>
            <p:ph type="sldNum" sz="quarter" idx="5"/>
          </p:nvPr>
        </p:nvSpPr>
        <p:spPr/>
        <p:txBody>
          <a:bodyPr/>
          <a:lstStyle/>
          <a:p>
            <a:fld id="{08C471C3-A29F-4A19-B3C1-8A436A4D9ED3}" type="slidenum">
              <a:rPr lang="en-US"/>
              <a:t>12</a:t>
            </a:fld>
            <a:endParaRPr lang="en-US"/>
          </a:p>
        </p:txBody>
      </p:sp>
    </p:spTree>
    <p:extLst>
      <p:ext uri="{BB962C8B-B14F-4D97-AF65-F5344CB8AC3E}">
        <p14:creationId xmlns:p14="http://schemas.microsoft.com/office/powerpoint/2010/main" val="1348159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dirty="0"/>
              <a:t>Reach out to leaders in each community such as elected officials, chamber of commerce, economic development agency, community betterment organizations. KIB staff can participate in conversations with local leaders virtually or in person</a:t>
            </a:r>
          </a:p>
          <a:p>
            <a:pPr marL="0" indent="0">
              <a:spcBef>
                <a:spcPts val="1000"/>
              </a:spcBef>
              <a:buFont typeface="Arial"/>
              <a:buNone/>
            </a:pPr>
            <a:endParaRPr lang="en-US" dirty="0"/>
          </a:p>
          <a:p>
            <a:pPr marL="0" indent="0">
              <a:spcBef>
                <a:spcPts val="1000"/>
              </a:spcBef>
              <a:buFont typeface="Arial"/>
              <a:buNone/>
            </a:pPr>
            <a:r>
              <a:rPr lang="en-US" dirty="0"/>
              <a:t>Local funding match </a:t>
            </a:r>
          </a:p>
          <a:p>
            <a:pPr marL="457200" marR="0" lvl="1" indent="0" algn="l" defTabSz="914400" rtl="0" eaLnBrk="1" fontAlgn="auto" latinLnBrk="0" hangingPunct="1">
              <a:lnSpc>
                <a:spcPct val="100000"/>
              </a:lnSpc>
              <a:spcBef>
                <a:spcPts val="500"/>
              </a:spcBef>
              <a:spcAft>
                <a:spcPts val="0"/>
              </a:spcAft>
              <a:buClrTx/>
              <a:buSzTx/>
              <a:buFont typeface="Arial"/>
              <a:buChar char="•"/>
              <a:tabLst/>
              <a:defRPr/>
            </a:pPr>
            <a:r>
              <a:rPr lang="en-US" dirty="0"/>
              <a:t>KIB is paying 75% of the total cost to run the program. Participating communities contribute the remaining 25%.</a:t>
            </a:r>
          </a:p>
          <a:p>
            <a:pPr lvl="1">
              <a:spcBef>
                <a:spcPts val="500"/>
              </a:spcBef>
              <a:buFont typeface="Arial"/>
              <a:buChar char="•"/>
            </a:pPr>
            <a:r>
              <a:rPr lang="en-US" dirty="0"/>
              <a:t>Participant cost is typically $20,000 per group (6-8 towns) per year for 5 years (that is $20,000 split between the 6-8 towns, NOT $20k per town)</a:t>
            </a:r>
          </a:p>
          <a:p>
            <a:pPr lvl="1">
              <a:spcBef>
                <a:spcPts val="500"/>
              </a:spcBef>
              <a:buFont typeface="Arial"/>
              <a:buChar char="•"/>
            </a:pPr>
            <a:r>
              <a:rPr lang="en-US" dirty="0"/>
              <a:t>Possible sources: City gov, County gov, Economic Development Agency, Local Foundation, Local Business</a:t>
            </a:r>
          </a:p>
          <a:p>
            <a:pPr lvl="1">
              <a:spcBef>
                <a:spcPts val="500"/>
              </a:spcBef>
              <a:buFont typeface="Arial"/>
              <a:buChar char="•"/>
            </a:pPr>
            <a:r>
              <a:rPr lang="en-US" dirty="0"/>
              <a:t>Can be split evenly between participants, or towns can pay different amounts according to population. By splitting the cost and getting regional support, many towns end up paying somewhere between $500-$2,000 per year (depending on size).</a:t>
            </a:r>
          </a:p>
          <a:p>
            <a:pPr marL="457200" marR="0" lvl="1" indent="0" algn="l" defTabSz="914400" rtl="0" eaLnBrk="1" fontAlgn="auto" latinLnBrk="0" hangingPunct="1">
              <a:lnSpc>
                <a:spcPct val="100000"/>
              </a:lnSpc>
              <a:spcBef>
                <a:spcPts val="500"/>
              </a:spcBef>
              <a:spcAft>
                <a:spcPts val="0"/>
              </a:spcAft>
              <a:buClrTx/>
              <a:buSzTx/>
              <a:buFont typeface="Arial"/>
              <a:buChar char="•"/>
              <a:tabLst/>
              <a:defRPr/>
            </a:pPr>
            <a:r>
              <a:rPr lang="en-US" dirty="0"/>
              <a:t>The participant payments help pay a portion of the coach’s salary. KIB covers the rest of the coach’s salary (majority of the cost) plus a small amount of KIB staff time. </a:t>
            </a:r>
          </a:p>
          <a:p>
            <a:pPr marL="285750" indent="-285750">
              <a:spcBef>
                <a:spcPts val="1000"/>
              </a:spcBef>
              <a:buFont typeface="Arial"/>
              <a:buChar char="•"/>
            </a:pPr>
            <a:r>
              <a:rPr lang="en-US" dirty="0"/>
              <a:t>Get resolution of support from local governments to join Hometown Pride</a:t>
            </a:r>
          </a:p>
          <a:p>
            <a:pPr lvl="1">
              <a:spcBef>
                <a:spcPts val="500"/>
              </a:spcBef>
              <a:buFont typeface="Arial"/>
              <a:buChar char="•"/>
            </a:pPr>
            <a:r>
              <a:rPr lang="en-US" dirty="0"/>
              <a:t>City agrees to provide a representative for the committee</a:t>
            </a:r>
          </a:p>
        </p:txBody>
      </p:sp>
      <p:sp>
        <p:nvSpPr>
          <p:cNvPr id="4" name="Slide Number Placeholder 3"/>
          <p:cNvSpPr>
            <a:spLocks noGrp="1"/>
          </p:cNvSpPr>
          <p:nvPr>
            <p:ph type="sldNum" sz="quarter" idx="5"/>
          </p:nvPr>
        </p:nvSpPr>
        <p:spPr/>
        <p:txBody>
          <a:bodyPr/>
          <a:lstStyle/>
          <a:p>
            <a:fld id="{08C471C3-A29F-4A19-B3C1-8A436A4D9ED3}" type="slidenum">
              <a:t>14</a:t>
            </a:fld>
            <a:endParaRPr lang="en-US"/>
          </a:p>
        </p:txBody>
      </p:sp>
    </p:spTree>
    <p:extLst>
      <p:ext uri="{BB962C8B-B14F-4D97-AF65-F5344CB8AC3E}">
        <p14:creationId xmlns:p14="http://schemas.microsoft.com/office/powerpoint/2010/main" val="3220588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8C471C3-A29F-4A19-B3C1-8A436A4D9ED3}" type="slidenum">
              <a:t>15</a:t>
            </a:fld>
            <a:endParaRPr lang="en-US"/>
          </a:p>
        </p:txBody>
      </p:sp>
    </p:spTree>
    <p:extLst>
      <p:ext uri="{BB962C8B-B14F-4D97-AF65-F5344CB8AC3E}">
        <p14:creationId xmlns:p14="http://schemas.microsoft.com/office/powerpoint/2010/main" val="368816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is Hometown Pride:</a:t>
            </a:r>
            <a:r>
              <a:rPr lang="en-US" dirty="0"/>
              <a:t> Coordinate teams of local volunteers to lead community betterment projects, with the support of a professional “community coach.” The Hometown Pride coach and volunteers work with city leaders and existing organizations to identify unmet needs in the community and address them through volunteer-driven action. Keep Iowa Beautiful provides funding and training for the coach for 5 years (with a local funding match). </a:t>
            </a:r>
          </a:p>
          <a:p>
            <a:endParaRPr lang="en-US" dirty="0">
              <a:cs typeface="Calibri"/>
            </a:endParaRPr>
          </a:p>
        </p:txBody>
      </p:sp>
      <p:sp>
        <p:nvSpPr>
          <p:cNvPr id="4" name="Slide Number Placeholder 3"/>
          <p:cNvSpPr>
            <a:spLocks noGrp="1"/>
          </p:cNvSpPr>
          <p:nvPr>
            <p:ph type="sldNum" sz="quarter" idx="5"/>
          </p:nvPr>
        </p:nvSpPr>
        <p:spPr/>
        <p:txBody>
          <a:bodyPr/>
          <a:lstStyle/>
          <a:p>
            <a:fld id="{08C471C3-A29F-4A19-B3C1-8A436A4D9ED3}" type="slidenum">
              <a:t>2</a:t>
            </a:fld>
            <a:endParaRPr lang="en-US"/>
          </a:p>
        </p:txBody>
      </p:sp>
    </p:spTree>
    <p:extLst>
      <p:ext uri="{BB962C8B-B14F-4D97-AF65-F5344CB8AC3E}">
        <p14:creationId xmlns:p14="http://schemas.microsoft.com/office/powerpoint/2010/main" val="66861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What Drives Quality of Life in Iowa Small Towns?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https://shop.iastate.edu/extension/community-development/community-and-leadership/economic-development/soc3082.html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Study of 99 small towns over more than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Leadership Matters for Rural Community Vitality in Iowa: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https://shop.iastate.edu/extension/community-development/community-and-leadership/soc3093.html   </a:t>
            </a:r>
          </a:p>
        </p:txBody>
      </p:sp>
      <p:sp>
        <p:nvSpPr>
          <p:cNvPr id="4" name="Slide Number Placeholder 3"/>
          <p:cNvSpPr>
            <a:spLocks noGrp="1"/>
          </p:cNvSpPr>
          <p:nvPr>
            <p:ph type="sldNum" sz="quarter" idx="5"/>
          </p:nvPr>
        </p:nvSpPr>
        <p:spPr/>
        <p:txBody>
          <a:bodyPr/>
          <a:lstStyle/>
          <a:p>
            <a:fld id="{08C471C3-A29F-4A19-B3C1-8A436A4D9ED3}" type="slidenum">
              <a:rPr lang="en-US" smtClean="0"/>
              <a:t>3</a:t>
            </a:fld>
            <a:endParaRPr lang="en-US"/>
          </a:p>
        </p:txBody>
      </p:sp>
    </p:spTree>
    <p:extLst>
      <p:ext uri="{BB962C8B-B14F-4D97-AF65-F5344CB8AC3E}">
        <p14:creationId xmlns:p14="http://schemas.microsoft.com/office/powerpoint/2010/main" val="293018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Sans-Serif"/>
              <a:buNone/>
            </a:pPr>
            <a:r>
              <a:rPr lang="en-US" b="1" dirty="0"/>
              <a:t>4 primary outcomes:</a:t>
            </a:r>
            <a:r>
              <a:rPr lang="en-US" dirty="0"/>
              <a:t> Foster more local leaders, enhance civic pride, add new community amenities, increase economic vitality</a:t>
            </a:r>
          </a:p>
          <a:p>
            <a:pPr>
              <a:buFont typeface="Arial"/>
              <a:buNone/>
            </a:pPr>
            <a:r>
              <a:rPr lang="en-US" i="0" dirty="0"/>
              <a:t>Notes on program outcomes:</a:t>
            </a:r>
          </a:p>
          <a:p>
            <a:pPr marL="228600" indent="-228600">
              <a:spcBef>
                <a:spcPts val="1000"/>
              </a:spcBef>
              <a:buFont typeface="Arial,Sans-Serif"/>
              <a:buChar char="•"/>
            </a:pPr>
            <a:r>
              <a:rPr lang="en-US" dirty="0"/>
              <a:t>More Local Leaders: Each region engages 150-200 local residents as volunteers, helping build leadership skills and deepen the bench of community leaders. Incredibly valuable for the long-term vitality of the town.</a:t>
            </a:r>
            <a:endParaRPr lang="en-US" dirty="0">
              <a:cs typeface="Calibri"/>
            </a:endParaRPr>
          </a:p>
          <a:p>
            <a:pPr marL="228600" indent="-228600">
              <a:spcBef>
                <a:spcPts val="1000"/>
              </a:spcBef>
              <a:buFont typeface="Arial,Sans-Serif"/>
              <a:buChar char="•"/>
            </a:pPr>
            <a:r>
              <a:rPr lang="en-US" dirty="0"/>
              <a:t>As a result of successful improvement projects and enhanced leadership, towns see more civic pride and a boost in economic vitality</a:t>
            </a:r>
          </a:p>
          <a:p>
            <a:pPr marL="228600" indent="-228600">
              <a:spcBef>
                <a:spcPts val="1000"/>
              </a:spcBef>
              <a:buFont typeface="Arial,Sans-Serif"/>
              <a:buChar char="•"/>
            </a:pPr>
            <a:endParaRPr lang="en-US" dirty="0">
              <a:cs typeface="Calibri"/>
            </a:endParaRPr>
          </a:p>
          <a:p>
            <a:pPr marL="0" marR="0" lvl="0" indent="0" algn="l" defTabSz="914400" rtl="0" eaLnBrk="1" fontAlgn="auto" latinLnBrk="0" hangingPunct="1">
              <a:lnSpc>
                <a:spcPct val="100000"/>
              </a:lnSpc>
              <a:spcBef>
                <a:spcPts val="1000"/>
              </a:spcBef>
              <a:spcAft>
                <a:spcPts val="0"/>
              </a:spcAft>
              <a:buClrTx/>
              <a:buSzTx/>
              <a:buFont typeface="Arial,Sans-Serif"/>
              <a:buNone/>
              <a:tabLst/>
              <a:defRPr/>
            </a:pPr>
            <a:r>
              <a:rPr lang="en-US" b="1" dirty="0"/>
              <a:t>Pictures of Hometown Pride projects/volunteers</a:t>
            </a:r>
            <a:r>
              <a:rPr lang="en-US" dirty="0"/>
              <a:t>: Flower planters in Norwalk downtown, Lake view community center, Luxemburg festival, New Virginia mural, Pocahontas volunteers celebrating completion of project with local grant</a:t>
            </a:r>
          </a:p>
          <a:p>
            <a:pPr marL="228600" indent="-228600">
              <a:spcBef>
                <a:spcPts val="1000"/>
              </a:spcBef>
              <a:buFont typeface="Arial,Sans-Serif"/>
              <a:buChar char="•"/>
            </a:pPr>
            <a:endParaRPr lang="en-US" dirty="0">
              <a:cs typeface="Calibri"/>
            </a:endParaRPr>
          </a:p>
          <a:p>
            <a:pPr marL="0" indent="0">
              <a:buFont typeface="Symbol,Sans-Serif"/>
              <a:buNone/>
            </a:pPr>
            <a:endParaRPr lang="en-US" dirty="0"/>
          </a:p>
          <a:p>
            <a:endParaRPr lang="en-US" dirty="0"/>
          </a:p>
        </p:txBody>
      </p:sp>
      <p:sp>
        <p:nvSpPr>
          <p:cNvPr id="4" name="Slide Number Placeholder 3"/>
          <p:cNvSpPr>
            <a:spLocks noGrp="1"/>
          </p:cNvSpPr>
          <p:nvPr>
            <p:ph type="sldNum" sz="quarter" idx="5"/>
          </p:nvPr>
        </p:nvSpPr>
        <p:spPr/>
        <p:txBody>
          <a:bodyPr/>
          <a:lstStyle/>
          <a:p>
            <a:fld id="{08C471C3-A29F-4A19-B3C1-8A436A4D9ED3}" type="slidenum">
              <a:rPr lang="en-US" smtClean="0"/>
              <a:t>4</a:t>
            </a:fld>
            <a:endParaRPr lang="en-US"/>
          </a:p>
        </p:txBody>
      </p:sp>
    </p:spTree>
    <p:extLst>
      <p:ext uri="{BB962C8B-B14F-4D97-AF65-F5344CB8AC3E}">
        <p14:creationId xmlns:p14="http://schemas.microsoft.com/office/powerpoint/2010/main" val="312842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 of HTP projects</a:t>
            </a:r>
            <a:r>
              <a:rPr lang="en-US" b="0" dirty="0"/>
              <a:t>: Rendering of $1M+ Maquoketa downtown park; Louisa County tree planting; Norwalk light pole banners</a:t>
            </a:r>
          </a:p>
          <a:p>
            <a:endParaRPr lang="en-US" dirty="0"/>
          </a:p>
        </p:txBody>
      </p:sp>
      <p:sp>
        <p:nvSpPr>
          <p:cNvPr id="4" name="Slide Number Placeholder 3"/>
          <p:cNvSpPr>
            <a:spLocks noGrp="1"/>
          </p:cNvSpPr>
          <p:nvPr>
            <p:ph type="sldNum" sz="quarter" idx="5"/>
          </p:nvPr>
        </p:nvSpPr>
        <p:spPr/>
        <p:txBody>
          <a:bodyPr/>
          <a:lstStyle/>
          <a:p>
            <a:fld id="{08C471C3-A29F-4A19-B3C1-8A436A4D9ED3}" type="slidenum">
              <a:rPr lang="en-US" smtClean="0"/>
              <a:t>5</a:t>
            </a:fld>
            <a:endParaRPr lang="en-US"/>
          </a:p>
        </p:txBody>
      </p:sp>
    </p:spTree>
    <p:extLst>
      <p:ext uri="{BB962C8B-B14F-4D97-AF65-F5344CB8AC3E}">
        <p14:creationId xmlns:p14="http://schemas.microsoft.com/office/powerpoint/2010/main" val="190369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C471C3-A29F-4A19-B3C1-8A436A4D9ED3}" type="slidenum">
              <a:t>6</a:t>
            </a:fld>
            <a:endParaRPr lang="en-US"/>
          </a:p>
        </p:txBody>
      </p:sp>
    </p:spTree>
    <p:extLst>
      <p:ext uri="{BB962C8B-B14F-4D97-AF65-F5344CB8AC3E}">
        <p14:creationId xmlns:p14="http://schemas.microsoft.com/office/powerpoint/2010/main" val="214113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i="0" dirty="0"/>
              <a:t>Types of projects - public art, festivals, clean-ups, welcome signs, park improvements, trails, volunteer skill-building/leadership training</a:t>
            </a:r>
          </a:p>
          <a:p>
            <a:pPr marL="285750" indent="-285750">
              <a:buFont typeface="Arial"/>
              <a:buChar char="•"/>
            </a:pPr>
            <a:r>
              <a:rPr lang="en-US" i="0" dirty="0"/>
              <a:t>Impact of these projects: provide new amenities, enhance civic pride, encourage economic activity, leadership skill-building among our volunteers – the coach supports volunteers in learning new leadership skills “on the job” (e.g. grant writing, leading meetings, </a:t>
            </a:r>
            <a:r>
              <a:rPr lang="en-US" i="0" dirty="0" err="1"/>
              <a:t>etc</a:t>
            </a:r>
            <a:r>
              <a:rPr lang="en-US" i="0" dirty="0"/>
              <a:t>)</a:t>
            </a:r>
          </a:p>
          <a:p>
            <a:pPr marL="285750" indent="-285750">
              <a:buFont typeface="Arial"/>
              <a:buChar char="•"/>
            </a:pPr>
            <a:endParaRPr lang="en-US" b="1" i="0" dirty="0"/>
          </a:p>
          <a:p>
            <a:pPr marL="0" indent="0">
              <a:buFont typeface="Arial"/>
              <a:buNone/>
            </a:pPr>
            <a:r>
              <a:rPr lang="en-US" b="1" i="0" dirty="0"/>
              <a:t>Pictures of Hometown Pride projects: </a:t>
            </a:r>
            <a:r>
              <a:rPr lang="en-US" i="0" dirty="0"/>
              <a:t>Warren County veteran’s memorial, Milo welcome sign, Lake Park “farm to fork” dinner, Clinton mural, tree planting day, Carlisle playground</a:t>
            </a:r>
          </a:p>
          <a:p>
            <a:pPr marL="285750" indent="-285750">
              <a:buFont typeface="Arial"/>
              <a:buChar char="•"/>
            </a:pPr>
            <a:endParaRPr lang="en-US" i="0" dirty="0"/>
          </a:p>
          <a:p>
            <a:pPr marL="285750" indent="-285750">
              <a:buFont typeface="Arial"/>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8C471C3-A29F-4A19-B3C1-8A436A4D9ED3}" type="slidenum">
              <a:t>7</a:t>
            </a:fld>
            <a:endParaRPr lang="en-US"/>
          </a:p>
        </p:txBody>
      </p:sp>
    </p:spTree>
    <p:extLst>
      <p:ext uri="{BB962C8B-B14F-4D97-AF65-F5344CB8AC3E}">
        <p14:creationId xmlns:p14="http://schemas.microsoft.com/office/powerpoint/2010/main" val="137966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lang="en-US" i="0" dirty="0"/>
              <a:t>Coach works with Hometown Pride volunteers and local leaders to identify what needs the community has. We look at existing plans and organizations to see what is already being done and what gaps exist so we can take on community betterment projects that advance your town’s goals.</a:t>
            </a:r>
          </a:p>
          <a:p>
            <a:pPr marL="285750" indent="-285750">
              <a:spcBef>
                <a:spcPts val="1000"/>
              </a:spcBef>
              <a:buFont typeface="Arial"/>
              <a:buChar char="•"/>
            </a:pPr>
            <a:r>
              <a:rPr lang="en-US" dirty="0"/>
              <a:t>Each coach serves a group of 6-8 communities in one geographic area (1 county or 2 adjacent counties).</a:t>
            </a: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lang="en-US" dirty="0"/>
              <a:t>Coaches advise and assist on: </a:t>
            </a:r>
            <a:r>
              <a:rPr lang="en-US" b="0" i="0" dirty="0">
                <a:solidFill>
                  <a:srgbClr val="212529"/>
                </a:solidFill>
                <a:effectLst/>
                <a:highlight>
                  <a:srgbClr val="FFFFFF"/>
                </a:highlight>
                <a:latin typeface="Helvetica" panose="020B0604020202020204" pitchFamily="34" charset="0"/>
              </a:rPr>
              <a:t>recruiting and empowering volunteers, creating action plans, identifying opportunities for community betterment, completing projects, fundraising and grant-writing, collaborating with other community groups</a:t>
            </a:r>
          </a:p>
          <a:p>
            <a:pPr marL="285750" indent="-285750">
              <a:spcBef>
                <a:spcPts val="1000"/>
              </a:spcBef>
              <a:buFont typeface="Arial"/>
              <a:buChar char="•"/>
            </a:pPr>
            <a:r>
              <a:rPr lang="en-US" b="0" i="0" dirty="0">
                <a:solidFill>
                  <a:srgbClr val="212529"/>
                </a:solidFill>
                <a:effectLst/>
                <a:highlight>
                  <a:srgbClr val="FFFFFF"/>
                </a:highlight>
                <a:latin typeface="Helvetica" panose="020B0604020202020204" pitchFamily="34" charset="0"/>
              </a:rPr>
              <a:t>Communities participate in hiring their coach</a:t>
            </a:r>
            <a:endParaRPr lang="en-US" dirty="0"/>
          </a:p>
        </p:txBody>
      </p:sp>
      <p:sp>
        <p:nvSpPr>
          <p:cNvPr id="4" name="Slide Number Placeholder 3"/>
          <p:cNvSpPr>
            <a:spLocks noGrp="1"/>
          </p:cNvSpPr>
          <p:nvPr>
            <p:ph type="sldNum" sz="quarter" idx="5"/>
          </p:nvPr>
        </p:nvSpPr>
        <p:spPr/>
        <p:txBody>
          <a:bodyPr/>
          <a:lstStyle/>
          <a:p>
            <a:fld id="{08C471C3-A29F-4A19-B3C1-8A436A4D9ED3}" type="slidenum">
              <a:t>8</a:t>
            </a:fld>
            <a:endParaRPr lang="en-US"/>
          </a:p>
        </p:txBody>
      </p:sp>
    </p:spTree>
    <p:extLst>
      <p:ext uri="{BB962C8B-B14F-4D97-AF65-F5344CB8AC3E}">
        <p14:creationId xmlns:p14="http://schemas.microsoft.com/office/powerpoint/2010/main" val="3360349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i="0" dirty="0"/>
              <a:t>Program Outcomes:</a:t>
            </a:r>
          </a:p>
          <a:p>
            <a:pPr>
              <a:buFont typeface="Arial"/>
              <a:buChar char="•"/>
            </a:pPr>
            <a:r>
              <a:rPr lang="en-US" i="0" dirty="0"/>
              <a:t>Betterment Projects/$$: Typical town will accomplish 15-20 projects, and raise $150,000-$200,000 over 5 years</a:t>
            </a:r>
          </a:p>
          <a:p>
            <a:pPr lvl="1">
              <a:buFont typeface="Arial"/>
              <a:buChar char="•"/>
            </a:pPr>
            <a:r>
              <a:rPr lang="en-US" i="0" dirty="0"/>
              <a:t>Multiply by 6-8 participating communities. On average our groups of towns raise over $1M and complete more than 150 projects for their region and have 150-200 volunteer participate in HTP projects</a:t>
            </a:r>
          </a:p>
          <a:p>
            <a:pPr lvl="1">
              <a:buFont typeface="Arial"/>
              <a:buChar char="•"/>
            </a:pPr>
            <a:r>
              <a:rPr lang="en-US" i="0" dirty="0"/>
              <a:t>Excellent return on investment – compare $1M+ raised to the $20k/yr regional investment over 5 years. And the return is actually much higher, when considering non-monetary benefits of the program and the value of volunteer time.</a:t>
            </a:r>
          </a:p>
        </p:txBody>
      </p:sp>
      <p:sp>
        <p:nvSpPr>
          <p:cNvPr id="4" name="Slide Number Placeholder 3"/>
          <p:cNvSpPr>
            <a:spLocks noGrp="1"/>
          </p:cNvSpPr>
          <p:nvPr>
            <p:ph type="sldNum" sz="quarter" idx="5"/>
          </p:nvPr>
        </p:nvSpPr>
        <p:spPr/>
        <p:txBody>
          <a:bodyPr/>
          <a:lstStyle/>
          <a:p>
            <a:fld id="{08C471C3-A29F-4A19-B3C1-8A436A4D9ED3}" type="slidenum">
              <a:t>9</a:t>
            </a:fld>
            <a:endParaRPr lang="en-US"/>
          </a:p>
        </p:txBody>
      </p:sp>
    </p:spTree>
    <p:extLst>
      <p:ext uri="{BB962C8B-B14F-4D97-AF65-F5344CB8AC3E}">
        <p14:creationId xmlns:p14="http://schemas.microsoft.com/office/powerpoint/2010/main" val="1998620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1965277"/>
            <a:ext cx="8115300" cy="1766751"/>
          </a:xfrm>
        </p:spPr>
        <p:txBody>
          <a:bodyPr anchor="b">
            <a:normAutofit/>
          </a:bodyPr>
          <a:lstStyle>
            <a:lvl1pPr algn="ctr">
              <a:defRPr sz="3600" cap="all" spc="300" baseline="0"/>
            </a:lvl1pPr>
          </a:lstStyle>
          <a:p>
            <a:r>
              <a:rPr lang="en-US"/>
              <a:t>Click to edit Master title style</a:t>
            </a:r>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921224"/>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a:p>
        </p:txBody>
      </p:sp>
      <p:pic>
        <p:nvPicPr>
          <p:cNvPr id="8" name="Picture 7" descr="A river with trees around it&#10;&#10;Description automatically generated">
            <a:extLst>
              <a:ext uri="{FF2B5EF4-FFF2-40B4-BE49-F238E27FC236}">
                <a16:creationId xmlns:a16="http://schemas.microsoft.com/office/drawing/2014/main" id="{C407639C-4BAB-7447-51B5-B4168AB6C3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639"/>
            <a:ext cx="12192000" cy="8144554"/>
          </a:xfrm>
          <a:prstGeom prst="rect">
            <a:avLst/>
          </a:prstGeom>
        </p:spPr>
      </p:pic>
      <p:sp>
        <p:nvSpPr>
          <p:cNvPr id="9" name="Rectangle 8">
            <a:extLst>
              <a:ext uri="{FF2B5EF4-FFF2-40B4-BE49-F238E27FC236}">
                <a16:creationId xmlns:a16="http://schemas.microsoft.com/office/drawing/2014/main" id="{38A25653-DF26-DD19-F49A-F39E135D32D1}"/>
              </a:ext>
            </a:extLst>
          </p:cNvPr>
          <p:cNvSpPr/>
          <p:nvPr userDrawn="1"/>
        </p:nvSpPr>
        <p:spPr>
          <a:xfrm>
            <a:off x="3452698" y="2411086"/>
            <a:ext cx="5286603" cy="2641883"/>
          </a:xfrm>
          <a:prstGeom prst="rect">
            <a:avLst/>
          </a:prstGeom>
          <a:solidFill>
            <a:schemeClr val="bg2">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blue sign with white text&#10;&#10;Description automatically generated">
            <a:extLst>
              <a:ext uri="{FF2B5EF4-FFF2-40B4-BE49-F238E27FC236}">
                <a16:creationId xmlns:a16="http://schemas.microsoft.com/office/drawing/2014/main" id="{0FB08F07-B87B-5890-AE8D-60915E95A6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9828" y="2650295"/>
            <a:ext cx="4241800" cy="2044700"/>
          </a:xfrm>
          <a:prstGeom prst="rect">
            <a:avLst/>
          </a:prstGeom>
        </p:spPr>
      </p:pic>
    </p:spTree>
    <p:extLst>
      <p:ext uri="{BB962C8B-B14F-4D97-AF65-F5344CB8AC3E}">
        <p14:creationId xmlns:p14="http://schemas.microsoft.com/office/powerpoint/2010/main" val="116291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1/21/2026</a:t>
            </a:fld>
            <a:endParaRPr lang="en-US"/>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7" name="Footer Placeholder 4">
            <a:extLst>
              <a:ext uri="{FF2B5EF4-FFF2-40B4-BE49-F238E27FC236}">
                <a16:creationId xmlns:a16="http://schemas.microsoft.com/office/drawing/2014/main" id="{57254A24-ECB0-3C17-6C63-7502ECE21EA8}"/>
              </a:ext>
            </a:extLst>
          </p:cNvPr>
          <p:cNvSpPr>
            <a:spLocks noGrp="1"/>
          </p:cNvSpPr>
          <p:nvPr>
            <p:ph type="ftr" sz="quarter" idx="3"/>
          </p:nvPr>
        </p:nvSpPr>
        <p:spPr>
          <a:xfrm>
            <a:off x="1371599" y="6314360"/>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359444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1/21/2026</a:t>
            </a:fld>
            <a:endParaRPr lang="en-US"/>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7" name="Footer Placeholder 4">
            <a:extLst>
              <a:ext uri="{FF2B5EF4-FFF2-40B4-BE49-F238E27FC236}">
                <a16:creationId xmlns:a16="http://schemas.microsoft.com/office/drawing/2014/main" id="{CF6828E6-CBB4-027D-B2C4-D8A14A4E93FF}"/>
              </a:ext>
            </a:extLst>
          </p:cNvPr>
          <p:cNvSpPr>
            <a:spLocks noGrp="1"/>
          </p:cNvSpPr>
          <p:nvPr>
            <p:ph type="ftr" sz="quarter" idx="3"/>
          </p:nvPr>
        </p:nvSpPr>
        <p:spPr>
          <a:xfrm>
            <a:off x="838200" y="6356350"/>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417237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1/21/2026</a:t>
            </a:fld>
            <a:endParaRPr lang="en-US"/>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7" name="Footer Placeholder 4">
            <a:extLst>
              <a:ext uri="{FF2B5EF4-FFF2-40B4-BE49-F238E27FC236}">
                <a16:creationId xmlns:a16="http://schemas.microsoft.com/office/drawing/2014/main" id="{33CA0DC8-6662-B797-872F-AB85BF82E2A6}"/>
              </a:ext>
            </a:extLst>
          </p:cNvPr>
          <p:cNvSpPr txBox="1">
            <a:spLocks/>
          </p:cNvSpPr>
          <p:nvPr userDrawn="1"/>
        </p:nvSpPr>
        <p:spPr>
          <a:xfrm>
            <a:off x="1371599" y="6314360"/>
            <a:ext cx="5776296" cy="410501"/>
          </a:xfrm>
          <a:prstGeom prst="rect">
            <a:avLst/>
          </a:prstGeom>
        </p:spPr>
        <p:txBody>
          <a:bodyPr vert="horz" lIns="91440" tIns="45720" rIns="91440" bIns="45720" rtlCol="0" anchor="ctr"/>
          <a:lstStyle>
            <a:defPPr>
              <a:defRPr lang="en-US"/>
            </a:defPPr>
            <a:lvl1pPr marL="0" algn="ctr" defTabSz="914400" rtl="0" eaLnBrk="1" latinLnBrk="0" hangingPunct="1">
              <a:defRPr sz="900" kern="1200" cap="none" spc="0" baseline="0">
                <a:solidFill>
                  <a:schemeClr val="tx2">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316432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1/21/2026</a:t>
            </a:fld>
            <a:endParaRPr lang="en-US"/>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37372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1/21/2026</a:t>
            </a:fld>
            <a:endParaRPr lang="en-US"/>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8" name="Footer Placeholder 4">
            <a:extLst>
              <a:ext uri="{FF2B5EF4-FFF2-40B4-BE49-F238E27FC236}">
                <a16:creationId xmlns:a16="http://schemas.microsoft.com/office/drawing/2014/main" id="{B47A1D72-CCF3-C4A3-08EE-E7866E520667}"/>
              </a:ext>
            </a:extLst>
          </p:cNvPr>
          <p:cNvSpPr>
            <a:spLocks noGrp="1"/>
          </p:cNvSpPr>
          <p:nvPr>
            <p:ph type="ftr" sz="quarter" idx="3"/>
          </p:nvPr>
        </p:nvSpPr>
        <p:spPr>
          <a:xfrm>
            <a:off x="909758" y="6356350"/>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329767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1/21/2026</a:t>
            </a:fld>
            <a:endParaRPr lang="en-US"/>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10" name="Footer Placeholder 4">
            <a:extLst>
              <a:ext uri="{FF2B5EF4-FFF2-40B4-BE49-F238E27FC236}">
                <a16:creationId xmlns:a16="http://schemas.microsoft.com/office/drawing/2014/main" id="{F1699176-29EE-8A8E-1226-F048155BDB02}"/>
              </a:ext>
            </a:extLst>
          </p:cNvPr>
          <p:cNvSpPr>
            <a:spLocks noGrp="1"/>
          </p:cNvSpPr>
          <p:nvPr>
            <p:ph type="ftr" sz="quarter" idx="13"/>
          </p:nvPr>
        </p:nvSpPr>
        <p:spPr>
          <a:xfrm>
            <a:off x="839788" y="6356350"/>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358518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1/21/2026</a:t>
            </a:fld>
            <a:endParaRPr lang="en-US"/>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3811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1/21/2026</a:t>
            </a:fld>
            <a:endParaRPr lang="en-US"/>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5" name="Footer Placeholder 4">
            <a:extLst>
              <a:ext uri="{FF2B5EF4-FFF2-40B4-BE49-F238E27FC236}">
                <a16:creationId xmlns:a16="http://schemas.microsoft.com/office/drawing/2014/main" id="{3DB55BFA-75F9-8D43-A173-5DA19077061E}"/>
              </a:ext>
            </a:extLst>
          </p:cNvPr>
          <p:cNvSpPr>
            <a:spLocks noGrp="1"/>
          </p:cNvSpPr>
          <p:nvPr>
            <p:ph type="ftr" sz="quarter" idx="3"/>
          </p:nvPr>
        </p:nvSpPr>
        <p:spPr>
          <a:xfrm>
            <a:off x="702859" y="6290455"/>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2204440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1/21/2026</a:t>
            </a:fld>
            <a:endParaRPr lang="en-US"/>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8" name="Footer Placeholder 4">
            <a:extLst>
              <a:ext uri="{FF2B5EF4-FFF2-40B4-BE49-F238E27FC236}">
                <a16:creationId xmlns:a16="http://schemas.microsoft.com/office/drawing/2014/main" id="{DB41B825-3125-EB7A-407A-FA20052E2160}"/>
              </a:ext>
            </a:extLst>
          </p:cNvPr>
          <p:cNvSpPr>
            <a:spLocks noGrp="1"/>
          </p:cNvSpPr>
          <p:nvPr>
            <p:ph type="ftr" sz="quarter" idx="3"/>
          </p:nvPr>
        </p:nvSpPr>
        <p:spPr>
          <a:xfrm>
            <a:off x="839788" y="6400800"/>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46125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1/21/2026</a:t>
            </a:fld>
            <a:endParaRPr lang="en-US"/>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
        <p:nvSpPr>
          <p:cNvPr id="8" name="Footer Placeholder 4">
            <a:extLst>
              <a:ext uri="{FF2B5EF4-FFF2-40B4-BE49-F238E27FC236}">
                <a16:creationId xmlns:a16="http://schemas.microsoft.com/office/drawing/2014/main" id="{D69D2C5A-39C6-E5C7-DC98-65408460133F}"/>
              </a:ext>
            </a:extLst>
          </p:cNvPr>
          <p:cNvSpPr>
            <a:spLocks noGrp="1"/>
          </p:cNvSpPr>
          <p:nvPr>
            <p:ph type="ftr" sz="quarter" idx="3"/>
          </p:nvPr>
        </p:nvSpPr>
        <p:spPr>
          <a:xfrm>
            <a:off x="889688" y="6333661"/>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Tree>
    <p:extLst>
      <p:ext uri="{BB962C8B-B14F-4D97-AF65-F5344CB8AC3E}">
        <p14:creationId xmlns:p14="http://schemas.microsoft.com/office/powerpoint/2010/main" val="429412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3CD-6C2E-0970-DD8C-AB9A7DB9284E}"/>
              </a:ext>
            </a:extLst>
          </p:cNvPr>
          <p:cNvSpPr/>
          <p:nvPr userDrawn="1"/>
        </p:nvSpPr>
        <p:spPr>
          <a:xfrm>
            <a:off x="-106482" y="6172200"/>
            <a:ext cx="12443061" cy="80180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1/21/2026</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a:off x="1371599" y="6314360"/>
            <a:ext cx="5776296" cy="410501"/>
          </a:xfrm>
          <a:prstGeom prst="rect">
            <a:avLst/>
          </a:prstGeom>
        </p:spPr>
        <p:txBody>
          <a:bodyPr vert="horz" lIns="91440" tIns="45720" rIns="91440" bIns="45720" rtlCol="0" anchor="ctr"/>
          <a:lstStyle>
            <a:lvl1pPr algn="ctr">
              <a:defRPr sz="900" cap="none" spc="0" baseline="0">
                <a:solidFill>
                  <a:schemeClr val="tx2">
                    <a:lumMod val="75000"/>
                    <a:lumOff val="25000"/>
                  </a:schemeClr>
                </a:solidFill>
                <a:latin typeface="+mn-lt"/>
              </a:defRPr>
            </a:lvl1pPr>
          </a:lstStyle>
          <a:p>
            <a:pPr fontAlgn="base"/>
            <a:r>
              <a:rPr lang="en-US" i="1">
                <a:solidFill>
                  <a:srgbClr val="353A44"/>
                </a:solidFill>
              </a:rPr>
              <a:t>Copyright © Keep Iowa Beautiful 2023. This content belongs to Keep Iowa Beautiful. All rights reserved. Unauthorized use or reproduction of any part of this presentation without prior written permission is strictly prohibited. </a:t>
            </a:r>
            <a:r>
              <a:rPr lang="en-US">
                <a:solidFill>
                  <a:srgbClr val="353A44"/>
                </a:solidFill>
              </a:rPr>
              <a:t>​</a:t>
            </a:r>
            <a:endParaRPr lang="en-US">
              <a:solidFill>
                <a:srgbClr val="000000"/>
              </a:solidFill>
            </a:endParaRPr>
          </a:p>
          <a:p>
            <a:pPr fontAlgn="base"/>
            <a:r>
              <a:rPr lang="en-US">
                <a:solidFill>
                  <a:srgbClr val="000000"/>
                </a:solidFill>
              </a:rPr>
              <a:t>​</a:t>
            </a:r>
          </a:p>
          <a:p>
            <a:endParaRPr lang="en-US"/>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65280427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ex_kpsheB8A"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river with trees around it&#10;&#10;Description automatically generated">
            <a:extLst>
              <a:ext uri="{FF2B5EF4-FFF2-40B4-BE49-F238E27FC236}">
                <a16:creationId xmlns:a16="http://schemas.microsoft.com/office/drawing/2014/main" id="{318E6D39-DB54-37A2-826E-3ABAF664F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35938"/>
          </a:xfrm>
          <a:prstGeom prst="rect">
            <a:avLst/>
          </a:prstGeom>
        </p:spPr>
      </p:pic>
      <p:pic>
        <p:nvPicPr>
          <p:cNvPr id="7" name="Picture 6">
            <a:extLst>
              <a:ext uri="{FF2B5EF4-FFF2-40B4-BE49-F238E27FC236}">
                <a16:creationId xmlns:a16="http://schemas.microsoft.com/office/drawing/2014/main" id="{E515D064-05D6-12FA-6216-6A9327B7D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360" y="353848"/>
            <a:ext cx="4249280" cy="2048434"/>
          </a:xfrm>
          <a:prstGeom prst="rect">
            <a:avLst/>
          </a:prstGeom>
        </p:spPr>
      </p:pic>
    </p:spTree>
    <p:extLst>
      <p:ext uri="{BB962C8B-B14F-4D97-AF65-F5344CB8AC3E}">
        <p14:creationId xmlns:p14="http://schemas.microsoft.com/office/powerpoint/2010/main" val="254021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0C8FCA-D2ED-6E52-475A-6A6AE57615A2}"/>
              </a:ext>
            </a:extLst>
          </p:cNvPr>
          <p:cNvSpPr/>
          <p:nvPr/>
        </p:nvSpPr>
        <p:spPr>
          <a:xfrm>
            <a:off x="5643392" y="1088143"/>
            <a:ext cx="5782962" cy="439825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A0EF8-241F-39AF-71BB-1D693DC21EC4}"/>
              </a:ext>
            </a:extLst>
          </p:cNvPr>
          <p:cNvSpPr>
            <a:spLocks noGrp="1"/>
          </p:cNvSpPr>
          <p:nvPr>
            <p:ph type="title"/>
          </p:nvPr>
        </p:nvSpPr>
        <p:spPr>
          <a:xfrm>
            <a:off x="320805" y="107301"/>
            <a:ext cx="3932237" cy="919058"/>
          </a:xfrm>
        </p:spPr>
        <p:txBody>
          <a:bodyPr/>
          <a:lstStyle/>
          <a:p>
            <a:r>
              <a:rPr lang="en-US" b="1" dirty="0"/>
              <a:t>IMPACT</a:t>
            </a:r>
          </a:p>
        </p:txBody>
      </p:sp>
      <p:sp>
        <p:nvSpPr>
          <p:cNvPr id="4" name="Text Placeholder 3">
            <a:extLst>
              <a:ext uri="{FF2B5EF4-FFF2-40B4-BE49-F238E27FC236}">
                <a16:creationId xmlns:a16="http://schemas.microsoft.com/office/drawing/2014/main" id="{B262A9E5-4045-297E-B4A5-56E337E45D90}"/>
              </a:ext>
            </a:extLst>
          </p:cNvPr>
          <p:cNvSpPr>
            <a:spLocks noGrp="1"/>
          </p:cNvSpPr>
          <p:nvPr>
            <p:ph type="body" sz="half" idx="2"/>
          </p:nvPr>
        </p:nvSpPr>
        <p:spPr/>
        <p:txBody>
          <a:bodyPr vert="horz" lIns="91440" tIns="45720" rIns="91440" bIns="45720" rtlCol="0" anchor="t">
            <a:normAutofit/>
          </a:bodyPr>
          <a:lstStyle/>
          <a:p>
            <a:pPr marL="228600" indent="-228600">
              <a:buFont typeface="Arial" panose="020B0604020202020204" pitchFamily="34" charset="0"/>
              <a:buChar char="•"/>
            </a:pPr>
            <a:endParaRPr lang="en-US" sz="2000">
              <a:solidFill>
                <a:schemeClr val="tx1"/>
              </a:solidFill>
              <a:latin typeface="Calibri Light"/>
              <a:cs typeface="Calibri"/>
            </a:endParaRPr>
          </a:p>
          <a:p>
            <a:endParaRPr lang="en-US">
              <a:cs typeface="Calibri Light"/>
            </a:endParaRPr>
          </a:p>
        </p:txBody>
      </p:sp>
      <p:pic>
        <p:nvPicPr>
          <p:cNvPr id="12" name="Picture 11">
            <a:extLst>
              <a:ext uri="{FF2B5EF4-FFF2-40B4-BE49-F238E27FC236}">
                <a16:creationId xmlns:a16="http://schemas.microsoft.com/office/drawing/2014/main" id="{F7E9D0B4-F2F8-E264-3D45-6E1151886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97" y="1495475"/>
            <a:ext cx="5262563" cy="3583592"/>
          </a:xfrm>
          <a:prstGeom prst="rect">
            <a:avLst/>
          </a:prstGeom>
        </p:spPr>
      </p:pic>
      <p:pic>
        <p:nvPicPr>
          <p:cNvPr id="14" name="Picture 13">
            <a:extLst>
              <a:ext uri="{FF2B5EF4-FFF2-40B4-BE49-F238E27FC236}">
                <a16:creationId xmlns:a16="http://schemas.microsoft.com/office/drawing/2014/main" id="{97F29CE5-EE7E-A453-D4ED-2E9835000265}"/>
              </a:ext>
            </a:extLst>
          </p:cNvPr>
          <p:cNvPicPr>
            <a:picLocks noChangeAspect="1"/>
          </p:cNvPicPr>
          <p:nvPr/>
        </p:nvPicPr>
        <p:blipFill rotWithShape="1">
          <a:blip r:embed="rId4">
            <a:extLst>
              <a:ext uri="{28A0092B-C50C-407E-A947-70E740481C1C}">
                <a14:useLocalDpi xmlns:a14="http://schemas.microsoft.com/office/drawing/2010/main" val="0"/>
              </a:ext>
            </a:extLst>
          </a:blip>
          <a:srcRect l="9280" t="9237" r="9798" b="8704"/>
          <a:stretch/>
        </p:blipFill>
        <p:spPr>
          <a:xfrm>
            <a:off x="6042456" y="1371600"/>
            <a:ext cx="5782962" cy="4398257"/>
          </a:xfrm>
          <a:prstGeom prst="rect">
            <a:avLst/>
          </a:prstGeom>
        </p:spPr>
      </p:pic>
    </p:spTree>
    <p:extLst>
      <p:ext uri="{BB962C8B-B14F-4D97-AF65-F5344CB8AC3E}">
        <p14:creationId xmlns:p14="http://schemas.microsoft.com/office/powerpoint/2010/main" val="404080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peeling paint&#10;&#10;Description automatically generated">
            <a:extLst>
              <a:ext uri="{FF2B5EF4-FFF2-40B4-BE49-F238E27FC236}">
                <a16:creationId xmlns:a16="http://schemas.microsoft.com/office/drawing/2014/main" id="{B4DD5035-F52F-14B4-133C-A92E4FE81B30}"/>
              </a:ext>
            </a:extLst>
          </p:cNvPr>
          <p:cNvPicPr>
            <a:picLocks noChangeAspect="1"/>
          </p:cNvPicPr>
          <p:nvPr/>
        </p:nvPicPr>
        <p:blipFill>
          <a:blip r:embed="rId3"/>
          <a:stretch>
            <a:fillRect/>
          </a:stretch>
        </p:blipFill>
        <p:spPr>
          <a:xfrm>
            <a:off x="164443" y="182826"/>
            <a:ext cx="5545932" cy="4198144"/>
          </a:xfrm>
          <a:prstGeom prst="rect">
            <a:avLst/>
          </a:prstGeom>
          <a:ln>
            <a:noFill/>
          </a:ln>
          <a:effectLst>
            <a:outerShdw blurRad="190500" algn="tl" rotWithShape="0">
              <a:srgbClr val="000000">
                <a:alpha val="70000"/>
              </a:srgbClr>
            </a:outerShdw>
          </a:effectLst>
        </p:spPr>
      </p:pic>
      <p:pic>
        <p:nvPicPr>
          <p:cNvPr id="5" name="Content Placeholder 4" descr="A building with a sidewalk and chairs&#10;&#10;Description automatically generated">
            <a:extLst>
              <a:ext uri="{FF2B5EF4-FFF2-40B4-BE49-F238E27FC236}">
                <a16:creationId xmlns:a16="http://schemas.microsoft.com/office/drawing/2014/main" id="{1CDB8D1C-14A4-5DB8-571A-67B47DD2C06B}"/>
              </a:ext>
            </a:extLst>
          </p:cNvPr>
          <p:cNvPicPr>
            <a:picLocks noGrp="1" noChangeAspect="1"/>
          </p:cNvPicPr>
          <p:nvPr>
            <p:ph sz="half" idx="1"/>
          </p:nvPr>
        </p:nvPicPr>
        <p:blipFill rotWithShape="1">
          <a:blip r:embed="rId4"/>
          <a:srcRect b="14840"/>
          <a:stretch/>
        </p:blipFill>
        <p:spPr>
          <a:xfrm>
            <a:off x="6293566" y="2281898"/>
            <a:ext cx="5733991" cy="3699745"/>
          </a:xfrm>
          <a:prstGeom prst="rect">
            <a:avLst/>
          </a:prstGeom>
          <a:ln>
            <a:noFill/>
          </a:ln>
          <a:effectLst>
            <a:outerShdw blurRad="190500" algn="tl" rotWithShape="0">
              <a:srgbClr val="000000">
                <a:alpha val="70000"/>
              </a:srgbClr>
            </a:outerShdw>
          </a:effectLst>
        </p:spPr>
      </p:pic>
      <p:pic>
        <p:nvPicPr>
          <p:cNvPr id="7" name="Picture 6" descr="A child and child standing next to each other&#10;&#10;Description automatically generated">
            <a:extLst>
              <a:ext uri="{FF2B5EF4-FFF2-40B4-BE49-F238E27FC236}">
                <a16:creationId xmlns:a16="http://schemas.microsoft.com/office/drawing/2014/main" id="{4786F1A2-AA35-1FE2-6CF8-473ECF0B5932}"/>
              </a:ext>
            </a:extLst>
          </p:cNvPr>
          <p:cNvPicPr>
            <a:picLocks noChangeAspect="1"/>
          </p:cNvPicPr>
          <p:nvPr/>
        </p:nvPicPr>
        <p:blipFill>
          <a:blip r:embed="rId5"/>
          <a:stretch>
            <a:fillRect/>
          </a:stretch>
        </p:blipFill>
        <p:spPr>
          <a:xfrm>
            <a:off x="4444008" y="876357"/>
            <a:ext cx="2674144" cy="4638676"/>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7259433D-C423-BCFE-284B-AAF5B2309158}"/>
              </a:ext>
            </a:extLst>
          </p:cNvPr>
          <p:cNvSpPr>
            <a:spLocks noGrp="1"/>
          </p:cNvSpPr>
          <p:nvPr>
            <p:ph type="title"/>
          </p:nvPr>
        </p:nvSpPr>
        <p:spPr>
          <a:xfrm>
            <a:off x="8337868" y="-364704"/>
            <a:ext cx="3932237" cy="1776944"/>
          </a:xfrm>
        </p:spPr>
        <p:txBody>
          <a:bodyPr/>
          <a:lstStyle/>
          <a:p>
            <a:r>
              <a:rPr lang="en-US" b="1"/>
              <a:t>Success story</a:t>
            </a:r>
            <a:br>
              <a:rPr lang="en-US" b="1"/>
            </a:br>
            <a:r>
              <a:rPr lang="en-US" b="1" err="1"/>
              <a:t>delmar</a:t>
            </a:r>
            <a:endParaRPr lang="en-US" b="1"/>
          </a:p>
        </p:txBody>
      </p:sp>
    </p:spTree>
    <p:extLst>
      <p:ext uri="{BB962C8B-B14F-4D97-AF65-F5344CB8AC3E}">
        <p14:creationId xmlns:p14="http://schemas.microsoft.com/office/powerpoint/2010/main" val="219417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E5FA4D-88F2-9808-4060-051CB08E68D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4B96B7-F07C-4E9B-86F3-BC4691135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posing for a photo&#10;&#10;Description automatically generated">
            <a:extLst>
              <a:ext uri="{FF2B5EF4-FFF2-40B4-BE49-F238E27FC236}">
                <a16:creationId xmlns:a16="http://schemas.microsoft.com/office/drawing/2014/main" id="{D3641962-6CF7-2E4B-BAF4-68505A3670B8}"/>
              </a:ext>
            </a:extLst>
          </p:cNvPr>
          <p:cNvPicPr>
            <a:picLocks noChangeAspect="1"/>
          </p:cNvPicPr>
          <p:nvPr/>
        </p:nvPicPr>
        <p:blipFill rotWithShape="1">
          <a:blip r:embed="rId3"/>
          <a:srcRect t="18841" b="3573"/>
          <a:stretch/>
        </p:blipFill>
        <p:spPr>
          <a:xfrm>
            <a:off x="20" y="10"/>
            <a:ext cx="12191980" cy="6857989"/>
          </a:xfrm>
          <a:prstGeom prst="rect">
            <a:avLst/>
          </a:prstGeom>
        </p:spPr>
      </p:pic>
      <p:sp>
        <p:nvSpPr>
          <p:cNvPr id="2" name="Title 1">
            <a:extLst>
              <a:ext uri="{FF2B5EF4-FFF2-40B4-BE49-F238E27FC236}">
                <a16:creationId xmlns:a16="http://schemas.microsoft.com/office/drawing/2014/main" id="{88643FAB-5180-595B-3966-D0B58FA81D59}"/>
              </a:ext>
            </a:extLst>
          </p:cNvPr>
          <p:cNvSpPr>
            <a:spLocks noGrp="1"/>
          </p:cNvSpPr>
          <p:nvPr>
            <p:ph type="title"/>
          </p:nvPr>
        </p:nvSpPr>
        <p:spPr>
          <a:xfrm>
            <a:off x="3516947" y="-496784"/>
            <a:ext cx="5158105" cy="1776944"/>
          </a:xfrm>
        </p:spPr>
        <p:txBody>
          <a:bodyPr/>
          <a:lstStyle/>
          <a:p>
            <a:r>
              <a:rPr lang="en-US" b="1">
                <a:solidFill>
                  <a:schemeClr val="bg1"/>
                </a:solidFill>
              </a:rPr>
              <a:t>Success story</a:t>
            </a:r>
            <a:br>
              <a:rPr lang="en-US" b="1">
                <a:solidFill>
                  <a:schemeClr val="bg1"/>
                </a:solidFill>
              </a:rPr>
            </a:br>
            <a:r>
              <a:rPr lang="en-US" b="1">
                <a:solidFill>
                  <a:schemeClr val="bg1"/>
                </a:solidFill>
              </a:rPr>
              <a:t>Pocahontas county</a:t>
            </a:r>
          </a:p>
        </p:txBody>
      </p:sp>
    </p:spTree>
    <p:extLst>
      <p:ext uri="{BB962C8B-B14F-4D97-AF65-F5344CB8AC3E}">
        <p14:creationId xmlns:p14="http://schemas.microsoft.com/office/powerpoint/2010/main" val="94853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4041-1C06-E969-1905-0FEA7BE9717B}"/>
              </a:ext>
            </a:extLst>
          </p:cNvPr>
          <p:cNvSpPr>
            <a:spLocks noGrp="1"/>
          </p:cNvSpPr>
          <p:nvPr>
            <p:ph type="title"/>
          </p:nvPr>
        </p:nvSpPr>
        <p:spPr/>
        <p:txBody>
          <a:bodyPr/>
          <a:lstStyle/>
          <a:p>
            <a:r>
              <a:rPr lang="en-US" b="1" dirty="0"/>
              <a:t>Indianola video</a:t>
            </a:r>
          </a:p>
        </p:txBody>
      </p:sp>
      <p:sp>
        <p:nvSpPr>
          <p:cNvPr id="6" name="TextBox 5">
            <a:extLst>
              <a:ext uri="{FF2B5EF4-FFF2-40B4-BE49-F238E27FC236}">
                <a16:creationId xmlns:a16="http://schemas.microsoft.com/office/drawing/2014/main" id="{D6E2C7B3-B9F3-61ED-19DE-5A81F417FB00}"/>
              </a:ext>
            </a:extLst>
          </p:cNvPr>
          <p:cNvSpPr txBox="1"/>
          <p:nvPr/>
        </p:nvSpPr>
        <p:spPr>
          <a:xfrm>
            <a:off x="3647803" y="1676792"/>
            <a:ext cx="6224450" cy="369332"/>
          </a:xfrm>
          <a:prstGeom prst="rect">
            <a:avLst/>
          </a:prstGeom>
          <a:noFill/>
        </p:spPr>
        <p:txBody>
          <a:bodyPr wrap="square">
            <a:spAutoFit/>
          </a:bodyPr>
          <a:lstStyle/>
          <a:p>
            <a:r>
              <a:rPr lang="en-US" dirty="0">
                <a:hlinkClick r:id="rId2"/>
              </a:rPr>
              <a:t>https://www.youtube.com/watch?v=ex_kpsheB8A</a:t>
            </a:r>
            <a:r>
              <a:rPr lang="en-US" dirty="0"/>
              <a:t> </a:t>
            </a:r>
          </a:p>
        </p:txBody>
      </p:sp>
      <p:pic>
        <p:nvPicPr>
          <p:cNvPr id="8" name="Picture 7">
            <a:hlinkClick r:id="rId2"/>
            <a:extLst>
              <a:ext uri="{FF2B5EF4-FFF2-40B4-BE49-F238E27FC236}">
                <a16:creationId xmlns:a16="http://schemas.microsoft.com/office/drawing/2014/main" id="{2AE2FE37-29AB-2E04-B61C-15E1CBA29148}"/>
              </a:ext>
            </a:extLst>
          </p:cNvPr>
          <p:cNvPicPr>
            <a:picLocks noChangeAspect="1"/>
          </p:cNvPicPr>
          <p:nvPr/>
        </p:nvPicPr>
        <p:blipFill>
          <a:blip r:embed="rId3"/>
          <a:stretch>
            <a:fillRect/>
          </a:stretch>
        </p:blipFill>
        <p:spPr>
          <a:xfrm>
            <a:off x="3128548" y="2511238"/>
            <a:ext cx="5934903" cy="3324689"/>
          </a:xfrm>
          <a:prstGeom prst="rect">
            <a:avLst/>
          </a:prstGeom>
        </p:spPr>
      </p:pic>
    </p:spTree>
    <p:extLst>
      <p:ext uri="{BB962C8B-B14F-4D97-AF65-F5344CB8AC3E}">
        <p14:creationId xmlns:p14="http://schemas.microsoft.com/office/powerpoint/2010/main" val="322696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C179-3EE5-00CF-BE6E-B8385C6D20E1}"/>
              </a:ext>
            </a:extLst>
          </p:cNvPr>
          <p:cNvSpPr>
            <a:spLocks noGrp="1"/>
          </p:cNvSpPr>
          <p:nvPr>
            <p:ph type="title"/>
          </p:nvPr>
        </p:nvSpPr>
        <p:spPr>
          <a:xfrm>
            <a:off x="1321633" y="148652"/>
            <a:ext cx="9486900" cy="1371600"/>
          </a:xfrm>
        </p:spPr>
        <p:txBody>
          <a:bodyPr/>
          <a:lstStyle/>
          <a:p>
            <a:r>
              <a:rPr lang="en-US" b="1"/>
              <a:t>HOW TO JOIN</a:t>
            </a:r>
          </a:p>
        </p:txBody>
      </p:sp>
      <p:sp>
        <p:nvSpPr>
          <p:cNvPr id="3" name="Content Placeholder 2">
            <a:extLst>
              <a:ext uri="{FF2B5EF4-FFF2-40B4-BE49-F238E27FC236}">
                <a16:creationId xmlns:a16="http://schemas.microsoft.com/office/drawing/2014/main" id="{10442B45-524C-C138-AFD5-221F460CF6B6}"/>
              </a:ext>
            </a:extLst>
          </p:cNvPr>
          <p:cNvSpPr>
            <a:spLocks noGrp="1"/>
          </p:cNvSpPr>
          <p:nvPr>
            <p:ph idx="1"/>
          </p:nvPr>
        </p:nvSpPr>
        <p:spPr>
          <a:xfrm>
            <a:off x="1321632" y="1881052"/>
            <a:ext cx="10248899" cy="4280788"/>
          </a:xfrm>
        </p:spPr>
        <p:txBody>
          <a:bodyPr vert="horz" lIns="91440" tIns="45720" rIns="91440" bIns="45720" rtlCol="0" anchor="t">
            <a:noAutofit/>
          </a:bodyPr>
          <a:lstStyle/>
          <a:p>
            <a:pPr marL="0" indent="0">
              <a:buNone/>
            </a:pPr>
            <a:r>
              <a:rPr lang="en-US" sz="3000" dirty="0">
                <a:solidFill>
                  <a:schemeClr val="tx1"/>
                </a:solidFill>
                <a:latin typeface="Calibri Light"/>
                <a:cs typeface="Calibri"/>
              </a:rPr>
              <a:t>Talk to KIB staff first. </a:t>
            </a:r>
            <a:endParaRPr lang="en-US" sz="3000" dirty="0">
              <a:solidFill>
                <a:schemeClr val="tx1"/>
              </a:solidFill>
              <a:latin typeface="Calibri Light"/>
              <a:cs typeface="Calibri Light"/>
            </a:endParaRPr>
          </a:p>
          <a:p>
            <a:pPr marL="514350" indent="-514350">
              <a:buAutoNum type="arabicPeriod"/>
            </a:pPr>
            <a:r>
              <a:rPr lang="en-US" sz="3000" dirty="0">
                <a:solidFill>
                  <a:schemeClr val="tx1"/>
                </a:solidFill>
                <a:latin typeface="Calibri Light"/>
                <a:cs typeface="Calibri"/>
              </a:rPr>
              <a:t>Identify 6-8 prospective communities in one county or a 2-county region, and reach out to local leaders</a:t>
            </a:r>
          </a:p>
          <a:p>
            <a:pPr marL="514350" indent="-514350">
              <a:buAutoNum type="arabicPeriod"/>
            </a:pPr>
            <a:r>
              <a:rPr lang="en-US" sz="3000" dirty="0">
                <a:solidFill>
                  <a:schemeClr val="tx1"/>
                </a:solidFill>
                <a:latin typeface="Calibri Light"/>
                <a:cs typeface="Calibri"/>
              </a:rPr>
              <a:t>Recruit community “champion” for each town</a:t>
            </a:r>
            <a:endParaRPr lang="en-US" sz="3000" dirty="0">
              <a:solidFill>
                <a:schemeClr val="tx1"/>
              </a:solidFill>
              <a:latin typeface="Calibri Light"/>
              <a:cs typeface="Calibri Light" panose="020F0302020204030204"/>
            </a:endParaRPr>
          </a:p>
          <a:p>
            <a:pPr marL="514350" indent="-514350">
              <a:buAutoNum type="arabicPeriod"/>
            </a:pPr>
            <a:r>
              <a:rPr lang="en-US" sz="3000" dirty="0">
                <a:solidFill>
                  <a:schemeClr val="tx1"/>
                </a:solidFill>
                <a:latin typeface="Calibri Light"/>
                <a:cs typeface="Calibri"/>
              </a:rPr>
              <a:t>Secure 5-year pledges for local funding match</a:t>
            </a:r>
          </a:p>
          <a:p>
            <a:pPr marL="514350" indent="-514350">
              <a:buAutoNum type="arabicPeriod"/>
            </a:pPr>
            <a:r>
              <a:rPr lang="en-US" sz="3000" dirty="0">
                <a:solidFill>
                  <a:schemeClr val="tx1"/>
                </a:solidFill>
                <a:latin typeface="Calibri Light"/>
                <a:cs typeface="Calibri"/>
              </a:rPr>
              <a:t>Get resolution of support from local governments </a:t>
            </a:r>
          </a:p>
          <a:p>
            <a:pPr marL="514350" indent="-514350">
              <a:buAutoNum type="arabicPeriod"/>
            </a:pPr>
            <a:r>
              <a:rPr lang="en-US" sz="3000" dirty="0">
                <a:solidFill>
                  <a:schemeClr val="tx1"/>
                </a:solidFill>
                <a:latin typeface="Calibri Light"/>
                <a:cs typeface="Calibri"/>
              </a:rPr>
              <a:t>Submit “statement of interest” by February 6</a:t>
            </a:r>
          </a:p>
          <a:p>
            <a:pPr>
              <a:buAutoNum type="arabicPeriod"/>
            </a:pPr>
            <a:endParaRPr lang="en-US" dirty="0">
              <a:solidFill>
                <a:srgbClr val="44546A"/>
              </a:solidFill>
              <a:latin typeface="Calibri Light"/>
              <a:cs typeface="Calibri Light"/>
            </a:endParaRPr>
          </a:p>
        </p:txBody>
      </p:sp>
      <p:pic>
        <p:nvPicPr>
          <p:cNvPr id="4" name="Picture 3">
            <a:extLst>
              <a:ext uri="{FF2B5EF4-FFF2-40B4-BE49-F238E27FC236}">
                <a16:creationId xmlns:a16="http://schemas.microsoft.com/office/drawing/2014/main" id="{F9BA26AA-3DC3-89CF-BC5F-731EA76FD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7821" y="834452"/>
            <a:ext cx="2698230" cy="1233359"/>
          </a:xfrm>
          <a:prstGeom prst="rect">
            <a:avLst/>
          </a:prstGeom>
        </p:spPr>
      </p:pic>
    </p:spTree>
    <p:extLst>
      <p:ext uri="{BB962C8B-B14F-4D97-AF65-F5344CB8AC3E}">
        <p14:creationId xmlns:p14="http://schemas.microsoft.com/office/powerpoint/2010/main" val="164543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4581-42A6-0792-6819-11067B19B882}"/>
              </a:ext>
            </a:extLst>
          </p:cNvPr>
          <p:cNvSpPr>
            <a:spLocks noGrp="1"/>
          </p:cNvSpPr>
          <p:nvPr>
            <p:ph type="title"/>
          </p:nvPr>
        </p:nvSpPr>
        <p:spPr>
          <a:xfrm>
            <a:off x="1371601" y="1614054"/>
            <a:ext cx="9486900" cy="1371600"/>
          </a:xfrm>
        </p:spPr>
        <p:txBody>
          <a:bodyPr/>
          <a:lstStyle/>
          <a:p>
            <a:r>
              <a:rPr lang="en-US" b="1"/>
              <a:t>Questions?</a:t>
            </a:r>
          </a:p>
        </p:txBody>
      </p:sp>
      <p:sp>
        <p:nvSpPr>
          <p:cNvPr id="3" name="Content Placeholder 2">
            <a:extLst>
              <a:ext uri="{FF2B5EF4-FFF2-40B4-BE49-F238E27FC236}">
                <a16:creationId xmlns:a16="http://schemas.microsoft.com/office/drawing/2014/main" id="{EDE38E9A-B9C1-5C55-3204-567FE429B563}"/>
              </a:ext>
            </a:extLst>
          </p:cNvPr>
          <p:cNvSpPr>
            <a:spLocks noGrp="1"/>
          </p:cNvSpPr>
          <p:nvPr>
            <p:ph idx="1"/>
          </p:nvPr>
        </p:nvSpPr>
        <p:spPr>
          <a:xfrm>
            <a:off x="1371600" y="3429000"/>
            <a:ext cx="9486901" cy="960152"/>
          </a:xfrm>
        </p:spPr>
        <p:txBody>
          <a:bodyPr/>
          <a:lstStyle/>
          <a:p>
            <a:pPr marL="0" indent="0">
              <a:buNone/>
            </a:pPr>
            <a:r>
              <a:rPr lang="en-US" dirty="0"/>
              <a:t>Contact Lorin at lditzler@keepiowabeautiful.com</a:t>
            </a:r>
          </a:p>
        </p:txBody>
      </p:sp>
    </p:spTree>
    <p:extLst>
      <p:ext uri="{BB962C8B-B14F-4D97-AF65-F5344CB8AC3E}">
        <p14:creationId xmlns:p14="http://schemas.microsoft.com/office/powerpoint/2010/main" val="314866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28E14F-76C9-C839-9376-34A1B1673618}"/>
              </a:ext>
            </a:extLst>
          </p:cNvPr>
          <p:cNvSpPr/>
          <p:nvPr/>
        </p:nvSpPr>
        <p:spPr>
          <a:xfrm>
            <a:off x="0" y="5460274"/>
            <a:ext cx="12488091" cy="1397726"/>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D8AC20-A45A-6811-A66F-76609EFD07DF}"/>
              </a:ext>
            </a:extLst>
          </p:cNvPr>
          <p:cNvSpPr/>
          <p:nvPr/>
        </p:nvSpPr>
        <p:spPr>
          <a:xfrm>
            <a:off x="4880918" y="-114299"/>
            <a:ext cx="7473713" cy="557457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E1730-E16B-EDB2-CDDB-0A0E1004786E}"/>
              </a:ext>
            </a:extLst>
          </p:cNvPr>
          <p:cNvSpPr>
            <a:spLocks noGrp="1"/>
          </p:cNvSpPr>
          <p:nvPr>
            <p:ph type="title"/>
          </p:nvPr>
        </p:nvSpPr>
        <p:spPr>
          <a:xfrm>
            <a:off x="425022" y="457200"/>
            <a:ext cx="3802919" cy="4136424"/>
          </a:xfrm>
        </p:spPr>
        <p:txBody>
          <a:bodyPr>
            <a:noAutofit/>
          </a:bodyPr>
          <a:lstStyle/>
          <a:p>
            <a:r>
              <a:rPr lang="en-US" sz="4800" b="1"/>
              <a:t>HOMETOWN PRIDE</a:t>
            </a:r>
            <a:br>
              <a:rPr lang="en-US" sz="4800" b="1"/>
            </a:br>
            <a:br>
              <a:rPr lang="en-US" sz="4800" b="1"/>
            </a:br>
            <a:r>
              <a:rPr lang="en-US" sz="4000" i="1">
                <a:latin typeface="+mn-lt"/>
              </a:rPr>
              <a:t>Empowering volunteers to lead community change</a:t>
            </a:r>
            <a:endParaRPr lang="en-US" sz="4800" i="1" dirty="0">
              <a:latin typeface="+mn-lt"/>
            </a:endParaRPr>
          </a:p>
        </p:txBody>
      </p:sp>
      <p:pic>
        <p:nvPicPr>
          <p:cNvPr id="8" name="Picture 7">
            <a:extLst>
              <a:ext uri="{FF2B5EF4-FFF2-40B4-BE49-F238E27FC236}">
                <a16:creationId xmlns:a16="http://schemas.microsoft.com/office/drawing/2014/main" id="{39E61023-BE09-B348-D10A-291186123D03}"/>
              </a:ext>
            </a:extLst>
          </p:cNvPr>
          <p:cNvPicPr>
            <a:picLocks noChangeAspect="1"/>
          </p:cNvPicPr>
          <p:nvPr/>
        </p:nvPicPr>
        <p:blipFill rotWithShape="1">
          <a:blip r:embed="rId3">
            <a:extLst>
              <a:ext uri="{28A0092B-C50C-407E-A947-70E740481C1C}">
                <a14:useLocalDpi xmlns:a14="http://schemas.microsoft.com/office/drawing/2010/main" val="0"/>
              </a:ext>
            </a:extLst>
          </a:blip>
          <a:srcRect l="10002" t="8023" r="3311" b="5976"/>
          <a:stretch>
            <a:fillRect/>
          </a:stretch>
        </p:blipFill>
        <p:spPr>
          <a:xfrm>
            <a:off x="5575643" y="457200"/>
            <a:ext cx="6372932" cy="4741817"/>
          </a:xfrm>
          <a:prstGeom prst="rect">
            <a:avLst/>
          </a:prstGeom>
        </p:spPr>
      </p:pic>
      <p:sp>
        <p:nvSpPr>
          <p:cNvPr id="4" name="TextBox 3">
            <a:extLst>
              <a:ext uri="{FF2B5EF4-FFF2-40B4-BE49-F238E27FC236}">
                <a16:creationId xmlns:a16="http://schemas.microsoft.com/office/drawing/2014/main" id="{7FC08B2E-3A90-D5C6-51AC-395716CDA194}"/>
              </a:ext>
            </a:extLst>
          </p:cNvPr>
          <p:cNvSpPr txBox="1"/>
          <p:nvPr/>
        </p:nvSpPr>
        <p:spPr>
          <a:xfrm>
            <a:off x="425022" y="5579293"/>
            <a:ext cx="11766978" cy="1200329"/>
          </a:xfrm>
          <a:prstGeom prst="rect">
            <a:avLst/>
          </a:prstGeom>
          <a:noFill/>
        </p:spPr>
        <p:txBody>
          <a:bodyPr wrap="square">
            <a:spAutoFit/>
          </a:bodyPr>
          <a:lstStyle/>
          <a:p>
            <a:pPr lvl="0">
              <a:defRPr/>
            </a:pPr>
            <a:r>
              <a:rPr lang="en-US" dirty="0"/>
              <a:t>Hometown Pride coordinates teams of local volunteers to lead community betterment projects, with the support of a professional “community coach.” The coach and volunteers work with city leaders and existing organizations to identify unmet needs in the community and address them through volunteer-driven action. Keep Iowa Beautiful provides funding and training for the coach for 5 years (with a local funding match).</a:t>
            </a:r>
          </a:p>
        </p:txBody>
      </p:sp>
    </p:spTree>
    <p:extLst>
      <p:ext uri="{BB962C8B-B14F-4D97-AF65-F5344CB8AC3E}">
        <p14:creationId xmlns:p14="http://schemas.microsoft.com/office/powerpoint/2010/main" val="395245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FCAC05-69FF-1C98-E9F1-A21E498C36AD}"/>
              </a:ext>
            </a:extLst>
          </p:cNvPr>
          <p:cNvSpPr/>
          <p:nvPr/>
        </p:nvSpPr>
        <p:spPr>
          <a:xfrm>
            <a:off x="7105490" y="1731336"/>
            <a:ext cx="3979645" cy="4004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4C374F-F651-3482-1357-94BF4642EB1D}"/>
              </a:ext>
            </a:extLst>
          </p:cNvPr>
          <p:cNvSpPr txBox="1"/>
          <p:nvPr/>
        </p:nvSpPr>
        <p:spPr>
          <a:xfrm>
            <a:off x="506626" y="313001"/>
            <a:ext cx="11178748" cy="1138773"/>
          </a:xfrm>
          <a:prstGeom prst="rect">
            <a:avLst/>
          </a:prstGeom>
          <a:noFill/>
        </p:spPr>
        <p:txBody>
          <a:bodyPr wrap="square" lIns="91440" tIns="45720" rIns="91440" bIns="45720" anchor="t">
            <a:spAutoFit/>
          </a:bodyPr>
          <a:lstStyle/>
          <a:p>
            <a:r>
              <a:rPr lang="en-US" sz="3600" b="1" dirty="0"/>
              <a:t>Why we do </a:t>
            </a:r>
            <a:r>
              <a:rPr lang="en-US" sz="3600" b="1" i="1" dirty="0"/>
              <a:t>Hometown Pride</a:t>
            </a:r>
          </a:p>
          <a:p>
            <a:r>
              <a:rPr lang="en-US" sz="3200" b="1" dirty="0">
                <a:latin typeface="+mj-lt"/>
              </a:rPr>
              <a:t>Research shows, the most successful towns have…</a:t>
            </a:r>
          </a:p>
        </p:txBody>
      </p:sp>
      <p:sp>
        <p:nvSpPr>
          <p:cNvPr id="7" name="TextBox 6">
            <a:extLst>
              <a:ext uri="{FF2B5EF4-FFF2-40B4-BE49-F238E27FC236}">
                <a16:creationId xmlns:a16="http://schemas.microsoft.com/office/drawing/2014/main" id="{F9B76F40-0969-FF22-CD5E-0319F0727AE2}"/>
              </a:ext>
            </a:extLst>
          </p:cNvPr>
          <p:cNvSpPr txBox="1"/>
          <p:nvPr/>
        </p:nvSpPr>
        <p:spPr>
          <a:xfrm>
            <a:off x="484466" y="1896714"/>
            <a:ext cx="6242905" cy="3908762"/>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n-US" sz="3400" b="1" i="1" dirty="0"/>
              <a:t>High civic engagement: </a:t>
            </a:r>
            <a:r>
              <a:rPr lang="en-US" sz="3400" dirty="0"/>
              <a:t>residents are “involved in </a:t>
            </a:r>
            <a:r>
              <a:rPr lang="en-US" sz="3400" b="1" dirty="0"/>
              <a:t>community improvement projects</a:t>
            </a:r>
            <a:r>
              <a:rPr lang="en-US" sz="3400" dirty="0"/>
              <a:t>”</a:t>
            </a:r>
          </a:p>
          <a:p>
            <a:pPr marL="457200" indent="-457200">
              <a:buFont typeface="Arial" panose="020B0604020202020204" pitchFamily="34" charset="0"/>
              <a:buChar char="•"/>
            </a:pPr>
            <a:r>
              <a:rPr lang="en-US" sz="3400" b="1" i="1" dirty="0"/>
              <a:t>Shared leadership: </a:t>
            </a:r>
            <a:r>
              <a:rPr lang="en-US" sz="3400" dirty="0"/>
              <a:t>“people in the community achieve shared goals together”</a:t>
            </a:r>
          </a:p>
        </p:txBody>
      </p:sp>
      <p:sp>
        <p:nvSpPr>
          <p:cNvPr id="2" name="TextBox 1">
            <a:extLst>
              <a:ext uri="{FF2B5EF4-FFF2-40B4-BE49-F238E27FC236}">
                <a16:creationId xmlns:a16="http://schemas.microsoft.com/office/drawing/2014/main" id="{6D8AEC9F-D688-AE72-9E01-1CE8EB5951FB}"/>
              </a:ext>
            </a:extLst>
          </p:cNvPr>
          <p:cNvSpPr txBox="1"/>
          <p:nvPr/>
        </p:nvSpPr>
        <p:spPr>
          <a:xfrm>
            <a:off x="654907" y="6200267"/>
            <a:ext cx="11380574" cy="1077218"/>
          </a:xfrm>
          <a:prstGeom prst="rect">
            <a:avLst/>
          </a:prstGeom>
          <a:noFill/>
        </p:spPr>
        <p:txBody>
          <a:bodyPr wrap="square" rtlCol="0">
            <a:spAutoFit/>
          </a:bodyPr>
          <a:lstStyle/>
          <a:p>
            <a:r>
              <a:rPr lang="en-US" sz="2000" dirty="0">
                <a:solidFill>
                  <a:schemeClr val="bg1"/>
                </a:solidFill>
              </a:rPr>
              <a:t>Sources: “What Drives Quality of Life in Iowa Small Towns?” – D. Peters, ISU, 2017; Source: “Why Leadership Matters for Rural Community Vitality in Iowa” – ISU, 2020</a:t>
            </a:r>
          </a:p>
          <a:p>
            <a:endParaRPr lang="en-US" sz="2400" dirty="0">
              <a:solidFill>
                <a:schemeClr val="bg1"/>
              </a:solidFill>
            </a:endParaRPr>
          </a:p>
        </p:txBody>
      </p:sp>
      <p:pic>
        <p:nvPicPr>
          <p:cNvPr id="18" name="Picture 17" descr="A group of people posing for a photo&#10;&#10;Description automatically generated">
            <a:extLst>
              <a:ext uri="{FF2B5EF4-FFF2-40B4-BE49-F238E27FC236}">
                <a16:creationId xmlns:a16="http://schemas.microsoft.com/office/drawing/2014/main" id="{8C505DA6-FEAA-0EC4-1840-C3092A93A495}"/>
              </a:ext>
            </a:extLst>
          </p:cNvPr>
          <p:cNvPicPr>
            <a:picLocks noChangeAspect="1"/>
          </p:cNvPicPr>
          <p:nvPr/>
        </p:nvPicPr>
        <p:blipFill rotWithShape="1">
          <a:blip r:embed="rId3">
            <a:extLst>
              <a:ext uri="{28A0092B-C50C-407E-A947-70E740481C1C}">
                <a14:useLocalDpi xmlns:a14="http://schemas.microsoft.com/office/drawing/2010/main" val="0"/>
              </a:ext>
            </a:extLst>
          </a:blip>
          <a:srcRect l="16712" t="9132" r="21126" b="7464"/>
          <a:stretch/>
        </p:blipFill>
        <p:spPr>
          <a:xfrm>
            <a:off x="7705729" y="2034514"/>
            <a:ext cx="3979645" cy="4004652"/>
          </a:xfrm>
          <a:prstGeom prst="rect">
            <a:avLst/>
          </a:prstGeom>
        </p:spPr>
      </p:pic>
    </p:spTree>
    <p:extLst>
      <p:ext uri="{BB962C8B-B14F-4D97-AF65-F5344CB8AC3E}">
        <p14:creationId xmlns:p14="http://schemas.microsoft.com/office/powerpoint/2010/main" val="1497573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EB1A2B1-6E58-70E5-D47C-A787DD6A3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47" y="235617"/>
            <a:ext cx="5303607" cy="3611540"/>
          </a:xfrm>
          <a:prstGeom prst="rect">
            <a:avLst/>
          </a:prstGeom>
        </p:spPr>
      </p:pic>
      <p:pic>
        <p:nvPicPr>
          <p:cNvPr id="20" name="Picture 19">
            <a:extLst>
              <a:ext uri="{FF2B5EF4-FFF2-40B4-BE49-F238E27FC236}">
                <a16:creationId xmlns:a16="http://schemas.microsoft.com/office/drawing/2014/main" id="{B17CED4C-AFF9-F968-BC22-E9B2F2F402FB}"/>
              </a:ext>
            </a:extLst>
          </p:cNvPr>
          <p:cNvPicPr>
            <a:picLocks noChangeAspect="1"/>
          </p:cNvPicPr>
          <p:nvPr/>
        </p:nvPicPr>
        <p:blipFill>
          <a:blip r:embed="rId4">
            <a:extLst>
              <a:ext uri="{28A0092B-C50C-407E-A947-70E740481C1C}">
                <a14:useLocalDpi xmlns:a14="http://schemas.microsoft.com/office/drawing/2010/main" val="0"/>
              </a:ext>
            </a:extLst>
          </a:blip>
          <a:srcRect l="2424" r="2424"/>
          <a:stretch/>
        </p:blipFill>
        <p:spPr>
          <a:xfrm>
            <a:off x="3929735" y="3974642"/>
            <a:ext cx="3464864" cy="2754167"/>
          </a:xfrm>
          <a:prstGeom prst="rect">
            <a:avLst/>
          </a:prstGeom>
        </p:spPr>
      </p:pic>
      <p:pic>
        <p:nvPicPr>
          <p:cNvPr id="24" name="Picture 23">
            <a:extLst>
              <a:ext uri="{FF2B5EF4-FFF2-40B4-BE49-F238E27FC236}">
                <a16:creationId xmlns:a16="http://schemas.microsoft.com/office/drawing/2014/main" id="{7DB5C0B7-FFA4-8E39-2795-B3668EB7C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4041" y="125412"/>
            <a:ext cx="2923444" cy="3721745"/>
          </a:xfrm>
          <a:prstGeom prst="rect">
            <a:avLst/>
          </a:prstGeom>
        </p:spPr>
      </p:pic>
      <p:pic>
        <p:nvPicPr>
          <p:cNvPr id="28" name="Picture 27">
            <a:extLst>
              <a:ext uri="{FF2B5EF4-FFF2-40B4-BE49-F238E27FC236}">
                <a16:creationId xmlns:a16="http://schemas.microsoft.com/office/drawing/2014/main" id="{05F903D1-213C-2084-7E63-ACECE80C8C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226" y="3974642"/>
            <a:ext cx="4492237" cy="2757946"/>
          </a:xfrm>
          <a:prstGeom prst="rect">
            <a:avLst/>
          </a:prstGeom>
        </p:spPr>
      </p:pic>
      <p:pic>
        <p:nvPicPr>
          <p:cNvPr id="29" name="Picture 28">
            <a:extLst>
              <a:ext uri="{FF2B5EF4-FFF2-40B4-BE49-F238E27FC236}">
                <a16:creationId xmlns:a16="http://schemas.microsoft.com/office/drawing/2014/main" id="{41F66996-E7C9-FB0E-1C46-F5028ABD35AE}"/>
              </a:ext>
            </a:extLst>
          </p:cNvPr>
          <p:cNvPicPr>
            <a:picLocks noChangeAspect="1"/>
          </p:cNvPicPr>
          <p:nvPr/>
        </p:nvPicPr>
        <p:blipFill rotWithShape="1">
          <a:blip r:embed="rId7">
            <a:extLst>
              <a:ext uri="{28A0092B-C50C-407E-A947-70E740481C1C}">
                <a14:useLocalDpi xmlns:a14="http://schemas.microsoft.com/office/drawing/2010/main" val="0"/>
              </a:ext>
            </a:extLst>
          </a:blip>
          <a:srcRect l="11829" t="10874"/>
          <a:stretch/>
        </p:blipFill>
        <p:spPr>
          <a:xfrm>
            <a:off x="135081" y="3974643"/>
            <a:ext cx="3632874" cy="2754167"/>
          </a:xfrm>
          <a:prstGeom prst="rect">
            <a:avLst/>
          </a:prstGeom>
        </p:spPr>
      </p:pic>
      <p:pic>
        <p:nvPicPr>
          <p:cNvPr id="2050" name="Picture 2">
            <a:extLst>
              <a:ext uri="{FF2B5EF4-FFF2-40B4-BE49-F238E27FC236}">
                <a16:creationId xmlns:a16="http://schemas.microsoft.com/office/drawing/2014/main" id="{B21942E5-3156-4845-1E44-6DCE3246A4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935" r="31614"/>
          <a:stretch>
            <a:fillRect/>
          </a:stretch>
        </p:blipFill>
        <p:spPr bwMode="auto">
          <a:xfrm>
            <a:off x="9263112" y="125412"/>
            <a:ext cx="2779351" cy="37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6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279CFD-432A-C817-E895-162A7C528E90}"/>
              </a:ext>
            </a:extLst>
          </p:cNvPr>
          <p:cNvPicPr>
            <a:picLocks noChangeAspect="1"/>
          </p:cNvPicPr>
          <p:nvPr/>
        </p:nvPicPr>
        <p:blipFill rotWithShape="1">
          <a:blip r:embed="rId3">
            <a:extLst>
              <a:ext uri="{28A0092B-C50C-407E-A947-70E740481C1C}">
                <a14:useLocalDpi xmlns:a14="http://schemas.microsoft.com/office/drawing/2010/main" val="0"/>
              </a:ext>
            </a:extLst>
          </a:blip>
          <a:srcRect t="13323" b="5475"/>
          <a:stretch/>
        </p:blipFill>
        <p:spPr>
          <a:xfrm>
            <a:off x="5234003" y="117247"/>
            <a:ext cx="6868594" cy="4183041"/>
          </a:xfrm>
          <a:prstGeom prst="rect">
            <a:avLst/>
          </a:prstGeom>
        </p:spPr>
      </p:pic>
      <p:pic>
        <p:nvPicPr>
          <p:cNvPr id="13" name="Picture 12">
            <a:extLst>
              <a:ext uri="{FF2B5EF4-FFF2-40B4-BE49-F238E27FC236}">
                <a16:creationId xmlns:a16="http://schemas.microsoft.com/office/drawing/2014/main" id="{A9BB4938-ACE4-9908-DFD8-C8F26AC41F12}"/>
              </a:ext>
            </a:extLst>
          </p:cNvPr>
          <p:cNvPicPr>
            <a:picLocks noChangeAspect="1"/>
          </p:cNvPicPr>
          <p:nvPr/>
        </p:nvPicPr>
        <p:blipFill rotWithShape="1">
          <a:blip r:embed="rId4"/>
          <a:srcRect l="9460" r="8677"/>
          <a:stretch/>
        </p:blipFill>
        <p:spPr>
          <a:xfrm>
            <a:off x="5234003" y="4350959"/>
            <a:ext cx="3909997" cy="2393259"/>
          </a:xfrm>
          <a:prstGeom prst="rect">
            <a:avLst/>
          </a:prstGeom>
        </p:spPr>
      </p:pic>
      <p:pic>
        <p:nvPicPr>
          <p:cNvPr id="2" name="Picture 1">
            <a:extLst>
              <a:ext uri="{FF2B5EF4-FFF2-40B4-BE49-F238E27FC236}">
                <a16:creationId xmlns:a16="http://schemas.microsoft.com/office/drawing/2014/main" id="{DF3DCC4A-1A9A-08FD-3453-1E5D28005CF0}"/>
              </a:ext>
            </a:extLst>
          </p:cNvPr>
          <p:cNvPicPr>
            <a:picLocks noChangeAspect="1"/>
          </p:cNvPicPr>
          <p:nvPr/>
        </p:nvPicPr>
        <p:blipFill rotWithShape="1">
          <a:blip r:embed="rId5"/>
          <a:srcRect l="7443" t="3" r="2806" b="-6"/>
          <a:stretch/>
        </p:blipFill>
        <p:spPr>
          <a:xfrm>
            <a:off x="9242854" y="4350959"/>
            <a:ext cx="2859743" cy="2389794"/>
          </a:xfrm>
          <a:prstGeom prst="rect">
            <a:avLst/>
          </a:prstGeom>
        </p:spPr>
      </p:pic>
      <p:pic>
        <p:nvPicPr>
          <p:cNvPr id="12" name="Picture 11" descr="A group of blue green and white circles with white text&#10;&#10;AI-generated content may be incorrect.">
            <a:extLst>
              <a:ext uri="{FF2B5EF4-FFF2-40B4-BE49-F238E27FC236}">
                <a16:creationId xmlns:a16="http://schemas.microsoft.com/office/drawing/2014/main" id="{CB0F97BA-D88A-A3AD-9949-4E998E4416C5}"/>
              </a:ext>
            </a:extLst>
          </p:cNvPr>
          <p:cNvPicPr>
            <a:picLocks noChangeAspect="1"/>
          </p:cNvPicPr>
          <p:nvPr/>
        </p:nvPicPr>
        <p:blipFill>
          <a:blip r:embed="rId6">
            <a:extLst>
              <a:ext uri="{28A0092B-C50C-407E-A947-70E740481C1C}">
                <a14:useLocalDpi xmlns:a14="http://schemas.microsoft.com/office/drawing/2010/main" val="0"/>
              </a:ext>
            </a:extLst>
          </a:blip>
          <a:srcRect l="5628" t="7983" r="67316" b="53081"/>
          <a:stretch/>
        </p:blipFill>
        <p:spPr>
          <a:xfrm>
            <a:off x="219923" y="84588"/>
            <a:ext cx="2542961" cy="2827771"/>
          </a:xfrm>
          <a:prstGeom prst="rect">
            <a:avLst/>
          </a:prstGeom>
        </p:spPr>
      </p:pic>
      <p:pic>
        <p:nvPicPr>
          <p:cNvPr id="14" name="Picture 13" descr="A group of blue green and white circles with white text&#10;&#10;AI-generated content may be incorrect.">
            <a:extLst>
              <a:ext uri="{FF2B5EF4-FFF2-40B4-BE49-F238E27FC236}">
                <a16:creationId xmlns:a16="http://schemas.microsoft.com/office/drawing/2014/main" id="{EBA956FE-0204-AEBC-4354-BC6604F92480}"/>
              </a:ext>
            </a:extLst>
          </p:cNvPr>
          <p:cNvPicPr>
            <a:picLocks noChangeAspect="1"/>
          </p:cNvPicPr>
          <p:nvPr/>
        </p:nvPicPr>
        <p:blipFill>
          <a:blip r:embed="rId6">
            <a:extLst>
              <a:ext uri="{28A0092B-C50C-407E-A947-70E740481C1C}">
                <a14:useLocalDpi xmlns:a14="http://schemas.microsoft.com/office/drawing/2010/main" val="0"/>
              </a:ext>
            </a:extLst>
          </a:blip>
          <a:srcRect l="38745" t="7423" r="34199" b="53641"/>
          <a:stretch/>
        </p:blipFill>
        <p:spPr>
          <a:xfrm>
            <a:off x="1233553" y="1744227"/>
            <a:ext cx="2542961" cy="2827771"/>
          </a:xfrm>
          <a:prstGeom prst="rect">
            <a:avLst/>
          </a:prstGeom>
        </p:spPr>
      </p:pic>
      <p:pic>
        <p:nvPicPr>
          <p:cNvPr id="15" name="Picture 14" descr="A group of blue green and white circles with white text&#10;&#10;AI-generated content may be incorrect.">
            <a:extLst>
              <a:ext uri="{FF2B5EF4-FFF2-40B4-BE49-F238E27FC236}">
                <a16:creationId xmlns:a16="http://schemas.microsoft.com/office/drawing/2014/main" id="{B29243EF-B44D-ACF5-81D3-B50A73174B45}"/>
              </a:ext>
            </a:extLst>
          </p:cNvPr>
          <p:cNvPicPr>
            <a:picLocks noChangeAspect="1"/>
          </p:cNvPicPr>
          <p:nvPr/>
        </p:nvPicPr>
        <p:blipFill>
          <a:blip r:embed="rId6">
            <a:extLst>
              <a:ext uri="{28A0092B-C50C-407E-A947-70E740481C1C}">
                <a14:useLocalDpi xmlns:a14="http://schemas.microsoft.com/office/drawing/2010/main" val="0"/>
              </a:ext>
            </a:extLst>
          </a:blip>
          <a:srcRect l="69068" t="7423" r="3876" b="53641"/>
          <a:stretch/>
        </p:blipFill>
        <p:spPr>
          <a:xfrm>
            <a:off x="2297008" y="73703"/>
            <a:ext cx="2542961" cy="2827771"/>
          </a:xfrm>
          <a:prstGeom prst="rect">
            <a:avLst/>
          </a:prstGeom>
        </p:spPr>
      </p:pic>
      <p:pic>
        <p:nvPicPr>
          <p:cNvPr id="16" name="Picture 15" descr="A group of blue green and white circles with white text&#10;&#10;AI-generated content may be incorrect.">
            <a:extLst>
              <a:ext uri="{FF2B5EF4-FFF2-40B4-BE49-F238E27FC236}">
                <a16:creationId xmlns:a16="http://schemas.microsoft.com/office/drawing/2014/main" id="{94DCEF2E-F71F-938F-E65E-19F698278D4A}"/>
              </a:ext>
            </a:extLst>
          </p:cNvPr>
          <p:cNvPicPr>
            <a:picLocks noChangeAspect="1"/>
          </p:cNvPicPr>
          <p:nvPr/>
        </p:nvPicPr>
        <p:blipFill>
          <a:blip r:embed="rId6">
            <a:extLst>
              <a:ext uri="{28A0092B-C50C-407E-A947-70E740481C1C}">
                <a14:useLocalDpi xmlns:a14="http://schemas.microsoft.com/office/drawing/2010/main" val="0"/>
              </a:ext>
            </a:extLst>
          </a:blip>
          <a:srcRect l="36168" t="60644" r="36776" b="5462"/>
          <a:stretch/>
        </p:blipFill>
        <p:spPr>
          <a:xfrm>
            <a:off x="513959" y="4454423"/>
            <a:ext cx="2255027" cy="2182864"/>
          </a:xfrm>
          <a:prstGeom prst="rect">
            <a:avLst/>
          </a:prstGeom>
        </p:spPr>
      </p:pic>
      <p:pic>
        <p:nvPicPr>
          <p:cNvPr id="17" name="Picture 16" descr="A group of blue green and white circles with white text&#10;&#10;AI-generated content may be incorrect.">
            <a:extLst>
              <a:ext uri="{FF2B5EF4-FFF2-40B4-BE49-F238E27FC236}">
                <a16:creationId xmlns:a16="http://schemas.microsoft.com/office/drawing/2014/main" id="{53430DCB-86BD-E0F5-BB42-6F689C482AD2}"/>
              </a:ext>
            </a:extLst>
          </p:cNvPr>
          <p:cNvPicPr>
            <a:picLocks noChangeAspect="1"/>
          </p:cNvPicPr>
          <p:nvPr/>
        </p:nvPicPr>
        <p:blipFill>
          <a:blip r:embed="rId6">
            <a:extLst>
              <a:ext uri="{28A0092B-C50C-407E-A947-70E740481C1C}">
                <a14:useLocalDpi xmlns:a14="http://schemas.microsoft.com/office/drawing/2010/main" val="0"/>
              </a:ext>
            </a:extLst>
          </a:blip>
          <a:srcRect l="6361" t="60644" r="66803" b="5462"/>
          <a:stretch/>
        </p:blipFill>
        <p:spPr>
          <a:xfrm>
            <a:off x="2370217" y="4454423"/>
            <a:ext cx="2236725" cy="2182865"/>
          </a:xfrm>
          <a:prstGeom prst="rect">
            <a:avLst/>
          </a:prstGeom>
        </p:spPr>
      </p:pic>
    </p:spTree>
    <p:extLst>
      <p:ext uri="{BB962C8B-B14F-4D97-AF65-F5344CB8AC3E}">
        <p14:creationId xmlns:p14="http://schemas.microsoft.com/office/powerpoint/2010/main" val="1264831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1730-E16B-EDB2-CDDB-0A0E1004786E}"/>
              </a:ext>
            </a:extLst>
          </p:cNvPr>
          <p:cNvSpPr>
            <a:spLocks noGrp="1"/>
          </p:cNvSpPr>
          <p:nvPr>
            <p:ph type="title"/>
          </p:nvPr>
        </p:nvSpPr>
        <p:spPr>
          <a:xfrm>
            <a:off x="509588" y="457197"/>
            <a:ext cx="4391025" cy="5068392"/>
          </a:xfrm>
        </p:spPr>
        <p:txBody>
          <a:bodyPr>
            <a:normAutofit fontScale="90000"/>
          </a:bodyPr>
          <a:lstStyle/>
          <a:p>
            <a:r>
              <a:rPr lang="en-US" sz="3600" b="1" dirty="0">
                <a:latin typeface="+mn-lt"/>
              </a:rPr>
              <a:t>Hometown Pride </a:t>
            </a:r>
            <a:br>
              <a:rPr lang="en-US" sz="3600" b="1" dirty="0">
                <a:latin typeface="+mn-lt"/>
              </a:rPr>
            </a:br>
            <a:r>
              <a:rPr lang="en-US" sz="3600" b="1" dirty="0">
                <a:latin typeface="+mn-lt"/>
              </a:rPr>
              <a:t>Participants</a:t>
            </a:r>
            <a:br>
              <a:rPr lang="en-US" b="1" dirty="0"/>
            </a:br>
            <a:br>
              <a:rPr lang="en-US" b="1" dirty="0"/>
            </a:br>
            <a:br>
              <a:rPr lang="en-US" b="1" dirty="0"/>
            </a:br>
            <a:r>
              <a:rPr lang="en-US" b="1" dirty="0"/>
              <a:t>100+ towns in </a:t>
            </a:r>
            <a:br>
              <a:rPr lang="en-US" b="1" dirty="0"/>
            </a:br>
            <a:r>
              <a:rPr lang="en-US" b="1" dirty="0"/>
              <a:t>20 counties over </a:t>
            </a:r>
            <a:br>
              <a:rPr lang="en-US" b="1" dirty="0"/>
            </a:br>
            <a:r>
              <a:rPr lang="en-US" b="1" dirty="0"/>
              <a:t>13 years (est. 2012)</a:t>
            </a:r>
            <a:br>
              <a:rPr lang="en-US" b="1" dirty="0"/>
            </a:br>
            <a:br>
              <a:rPr lang="en-US" b="1" dirty="0"/>
            </a:br>
            <a:r>
              <a:rPr lang="en-US" b="1" dirty="0"/>
              <a:t>Applications open for new communities in 2026!</a:t>
            </a:r>
            <a:br>
              <a:rPr lang="en-US" b="1" dirty="0"/>
            </a:br>
            <a:br>
              <a:rPr lang="en-US" b="1" dirty="0"/>
            </a:br>
            <a:endParaRPr lang="en-US" b="1" dirty="0"/>
          </a:p>
        </p:txBody>
      </p:sp>
      <p:pic>
        <p:nvPicPr>
          <p:cNvPr id="7" name="Picture Placeholder 6" descr="A screenshot of a computer screen&#10;&#10;AI-generated content may be incorrect.">
            <a:extLst>
              <a:ext uri="{FF2B5EF4-FFF2-40B4-BE49-F238E27FC236}">
                <a16:creationId xmlns:a16="http://schemas.microsoft.com/office/drawing/2014/main" id="{901FB035-F9FB-D7CC-DE83-3FEE13C096C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69" r="-569"/>
          <a:stretch>
            <a:fillRect/>
          </a:stretch>
        </p:blipFill>
        <p:spPr>
          <a:xfrm>
            <a:off x="3700340" y="457199"/>
            <a:ext cx="8301160" cy="5403851"/>
          </a:xfrm>
        </p:spPr>
      </p:pic>
    </p:spTree>
    <p:extLst>
      <p:ext uri="{BB962C8B-B14F-4D97-AF65-F5344CB8AC3E}">
        <p14:creationId xmlns:p14="http://schemas.microsoft.com/office/powerpoint/2010/main" val="335316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a hat looking at a person in a hat&#10;&#10;Description automatically generated">
            <a:extLst>
              <a:ext uri="{FF2B5EF4-FFF2-40B4-BE49-F238E27FC236}">
                <a16:creationId xmlns:a16="http://schemas.microsoft.com/office/drawing/2014/main" id="{4BD4888E-5D56-2E7D-E931-860C74EFB028}"/>
              </a:ext>
            </a:extLst>
          </p:cNvPr>
          <p:cNvPicPr>
            <a:picLocks noChangeAspect="1"/>
          </p:cNvPicPr>
          <p:nvPr/>
        </p:nvPicPr>
        <p:blipFill rotWithShape="1">
          <a:blip r:embed="rId3"/>
          <a:srcRect r="-3" b="36504"/>
          <a:stretch/>
        </p:blipFill>
        <p:spPr>
          <a:xfrm>
            <a:off x="20" y="10"/>
            <a:ext cx="4003019" cy="3388883"/>
          </a:xfrm>
          <a:prstGeom prst="rect">
            <a:avLst/>
          </a:prstGeom>
        </p:spPr>
      </p:pic>
      <p:pic>
        <p:nvPicPr>
          <p:cNvPr id="8" name="Picture 7" descr="A mural on a building&#10;&#10;Description automatically generated">
            <a:extLst>
              <a:ext uri="{FF2B5EF4-FFF2-40B4-BE49-F238E27FC236}">
                <a16:creationId xmlns:a16="http://schemas.microsoft.com/office/drawing/2014/main" id="{5D238BAB-286E-BF7A-C709-06EDE8FF1BA9}"/>
              </a:ext>
            </a:extLst>
          </p:cNvPr>
          <p:cNvPicPr>
            <a:picLocks noChangeAspect="1"/>
          </p:cNvPicPr>
          <p:nvPr/>
        </p:nvPicPr>
        <p:blipFill rotWithShape="1">
          <a:blip r:embed="rId4"/>
          <a:srcRect l="2136" t="-199" r="8884" b="26591"/>
          <a:stretch/>
        </p:blipFill>
        <p:spPr>
          <a:xfrm>
            <a:off x="-14055" y="4337221"/>
            <a:ext cx="4014047" cy="2490447"/>
          </a:xfrm>
          <a:prstGeom prst="rect">
            <a:avLst/>
          </a:prstGeom>
        </p:spPr>
      </p:pic>
      <p:pic>
        <p:nvPicPr>
          <p:cNvPr id="10" name="Picture 9" descr="A group of people cutting a ribbon&#10;&#10;Description automatically generated">
            <a:extLst>
              <a:ext uri="{FF2B5EF4-FFF2-40B4-BE49-F238E27FC236}">
                <a16:creationId xmlns:a16="http://schemas.microsoft.com/office/drawing/2014/main" id="{AB24E87A-4173-CB85-32B5-98BCB3E87882}"/>
              </a:ext>
            </a:extLst>
          </p:cNvPr>
          <p:cNvPicPr>
            <a:picLocks noChangeAspect="1"/>
          </p:cNvPicPr>
          <p:nvPr/>
        </p:nvPicPr>
        <p:blipFill rotWithShape="1">
          <a:blip r:embed="rId5"/>
          <a:srcRect l="3731" r="-4" b="-4"/>
          <a:stretch/>
        </p:blipFill>
        <p:spPr>
          <a:xfrm>
            <a:off x="4099992" y="0"/>
            <a:ext cx="4003019" cy="3388893"/>
          </a:xfrm>
          <a:prstGeom prst="rect">
            <a:avLst/>
          </a:prstGeom>
        </p:spPr>
      </p:pic>
      <p:pic>
        <p:nvPicPr>
          <p:cNvPr id="5" name="Picture 4" descr="A group of people planting a tree&#10;&#10;Description automatically generated">
            <a:extLst>
              <a:ext uri="{FF2B5EF4-FFF2-40B4-BE49-F238E27FC236}">
                <a16:creationId xmlns:a16="http://schemas.microsoft.com/office/drawing/2014/main" id="{BCA3B002-E306-FDAA-44AA-CC1DCAFC6DF6}"/>
              </a:ext>
            </a:extLst>
          </p:cNvPr>
          <p:cNvPicPr>
            <a:picLocks noChangeAspect="1"/>
          </p:cNvPicPr>
          <p:nvPr/>
        </p:nvPicPr>
        <p:blipFill rotWithShape="1">
          <a:blip r:embed="rId6"/>
          <a:srcRect l="2791" r="8229" b="4"/>
          <a:stretch/>
        </p:blipFill>
        <p:spPr>
          <a:xfrm>
            <a:off x="4094479" y="3469102"/>
            <a:ext cx="4014047" cy="3383280"/>
          </a:xfrm>
          <a:prstGeom prst="rect">
            <a:avLst/>
          </a:prstGeom>
        </p:spPr>
      </p:pic>
      <p:pic>
        <p:nvPicPr>
          <p:cNvPr id="7" name="Picture 6">
            <a:extLst>
              <a:ext uri="{FF2B5EF4-FFF2-40B4-BE49-F238E27FC236}">
                <a16:creationId xmlns:a16="http://schemas.microsoft.com/office/drawing/2014/main" id="{610B6E46-5E2C-0BDA-A47E-6F4D407905A4}"/>
              </a:ext>
            </a:extLst>
          </p:cNvPr>
          <p:cNvPicPr>
            <a:picLocks noChangeAspect="1"/>
          </p:cNvPicPr>
          <p:nvPr/>
        </p:nvPicPr>
        <p:blipFill rotWithShape="1">
          <a:blip r:embed="rId7"/>
          <a:srcRect l="11652" r="-3" b="-3"/>
          <a:stretch/>
        </p:blipFill>
        <p:spPr>
          <a:xfrm>
            <a:off x="8199966" y="3469102"/>
            <a:ext cx="3992034" cy="3388893"/>
          </a:xfrm>
          <a:prstGeom prst="rect">
            <a:avLst/>
          </a:prstGeom>
        </p:spPr>
      </p:pic>
      <p:pic>
        <p:nvPicPr>
          <p:cNvPr id="3" name="Picture 2">
            <a:extLst>
              <a:ext uri="{FF2B5EF4-FFF2-40B4-BE49-F238E27FC236}">
                <a16:creationId xmlns:a16="http://schemas.microsoft.com/office/drawing/2014/main" id="{59BFC461-9B76-3600-04B1-83745C24A1F1}"/>
              </a:ext>
            </a:extLst>
          </p:cNvPr>
          <p:cNvPicPr>
            <a:picLocks noChangeAspect="1"/>
          </p:cNvPicPr>
          <p:nvPr/>
        </p:nvPicPr>
        <p:blipFill rotWithShape="1">
          <a:blip r:embed="rId8">
            <a:extLst>
              <a:ext uri="{28A0092B-C50C-407E-A947-70E740481C1C}">
                <a14:useLocalDpi xmlns:a14="http://schemas.microsoft.com/office/drawing/2010/main" val="0"/>
              </a:ext>
            </a:extLst>
          </a:blip>
          <a:srcRect l="352" t="6865" r="-352" b="13697"/>
          <a:stretch/>
        </p:blipFill>
        <p:spPr>
          <a:xfrm>
            <a:off x="-16522" y="-5618"/>
            <a:ext cx="4030222" cy="4268699"/>
          </a:xfrm>
          <a:prstGeom prst="rect">
            <a:avLst/>
          </a:prstGeom>
        </p:spPr>
      </p:pic>
      <p:pic>
        <p:nvPicPr>
          <p:cNvPr id="4" name="Picture 3">
            <a:extLst>
              <a:ext uri="{FF2B5EF4-FFF2-40B4-BE49-F238E27FC236}">
                <a16:creationId xmlns:a16="http://schemas.microsoft.com/office/drawing/2014/main" id="{4233FBBC-9CC7-547C-A1F1-A04E74D0D15F}"/>
              </a:ext>
            </a:extLst>
          </p:cNvPr>
          <p:cNvPicPr>
            <a:picLocks noChangeAspect="1"/>
          </p:cNvPicPr>
          <p:nvPr/>
        </p:nvPicPr>
        <p:blipFill rotWithShape="1">
          <a:blip r:embed="rId9">
            <a:extLst>
              <a:ext uri="{28A0092B-C50C-407E-A947-70E740481C1C}">
                <a14:useLocalDpi xmlns:a14="http://schemas.microsoft.com/office/drawing/2010/main" val="0"/>
              </a:ext>
            </a:extLst>
          </a:blip>
          <a:srcRect r="10001"/>
          <a:stretch/>
        </p:blipFill>
        <p:spPr>
          <a:xfrm>
            <a:off x="8188959" y="3469098"/>
            <a:ext cx="4094479" cy="3412118"/>
          </a:xfrm>
          <a:prstGeom prst="rect">
            <a:avLst/>
          </a:prstGeom>
        </p:spPr>
      </p:pic>
      <p:pic>
        <p:nvPicPr>
          <p:cNvPr id="1026" name="Picture 2" descr="No photo description available.">
            <a:extLst>
              <a:ext uri="{FF2B5EF4-FFF2-40B4-BE49-F238E27FC236}">
                <a16:creationId xmlns:a16="http://schemas.microsoft.com/office/drawing/2014/main" id="{ECAEA687-F17C-3C4B-9B0C-CFEBBC19C3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48" t="33714" r="24894"/>
          <a:stretch>
            <a:fillRect/>
          </a:stretch>
        </p:blipFill>
        <p:spPr bwMode="auto">
          <a:xfrm>
            <a:off x="8203013" y="0"/>
            <a:ext cx="4072231" cy="337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6CA9-DD5F-3184-D86C-2D9FA36188AE}"/>
              </a:ext>
            </a:extLst>
          </p:cNvPr>
          <p:cNvSpPr>
            <a:spLocks noGrp="1"/>
          </p:cNvSpPr>
          <p:nvPr>
            <p:ph type="title"/>
          </p:nvPr>
        </p:nvSpPr>
        <p:spPr>
          <a:xfrm>
            <a:off x="608966" y="304303"/>
            <a:ext cx="9486900" cy="706582"/>
          </a:xfrm>
        </p:spPr>
        <p:txBody>
          <a:bodyPr/>
          <a:lstStyle/>
          <a:p>
            <a:r>
              <a:rPr lang="en-US" b="1" dirty="0"/>
              <a:t>HOMETOWN PRIDE </a:t>
            </a:r>
            <a:r>
              <a:rPr lang="en-US" b="1" dirty="0" err="1"/>
              <a:t>COACHes</a:t>
            </a:r>
            <a:endParaRPr lang="en-US" b="1" dirty="0"/>
          </a:p>
        </p:txBody>
      </p:sp>
      <p:pic>
        <p:nvPicPr>
          <p:cNvPr id="4" name="Picture 3" descr="A person with blonde hair wearing a scarf&#10;&#10;Description automatically generated">
            <a:extLst>
              <a:ext uri="{FF2B5EF4-FFF2-40B4-BE49-F238E27FC236}">
                <a16:creationId xmlns:a16="http://schemas.microsoft.com/office/drawing/2014/main" id="{FD72FC69-828D-4161-C44C-63EF98B74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562" y="3643216"/>
            <a:ext cx="1506506" cy="2111924"/>
          </a:xfrm>
          <a:prstGeom prst="rect">
            <a:avLst/>
          </a:prstGeom>
        </p:spPr>
      </p:pic>
      <p:pic>
        <p:nvPicPr>
          <p:cNvPr id="6" name="Picture 5" descr="A person with brown hair wearing a black shirt&#10;&#10;Description automatically generated">
            <a:extLst>
              <a:ext uri="{FF2B5EF4-FFF2-40B4-BE49-F238E27FC236}">
                <a16:creationId xmlns:a16="http://schemas.microsoft.com/office/drawing/2014/main" id="{3BC62FC4-AEF5-BBC5-FE1C-2DEDB53CED0E}"/>
              </a:ext>
            </a:extLst>
          </p:cNvPr>
          <p:cNvPicPr>
            <a:picLocks noChangeAspect="1"/>
          </p:cNvPicPr>
          <p:nvPr/>
        </p:nvPicPr>
        <p:blipFill>
          <a:blip r:embed="rId4">
            <a:extLst>
              <a:ext uri="{28A0092B-C50C-407E-A947-70E740481C1C}">
                <a14:useLocalDpi xmlns:a14="http://schemas.microsoft.com/office/drawing/2010/main" val="0"/>
              </a:ext>
            </a:extLst>
          </a:blip>
          <a:srcRect b="3737"/>
          <a:stretch/>
        </p:blipFill>
        <p:spPr>
          <a:xfrm>
            <a:off x="7586486" y="1405211"/>
            <a:ext cx="1506506" cy="2033845"/>
          </a:xfrm>
          <a:prstGeom prst="rect">
            <a:avLst/>
          </a:prstGeom>
        </p:spPr>
      </p:pic>
      <p:pic>
        <p:nvPicPr>
          <p:cNvPr id="8" name="Picture 7" descr="A close-up of a person smiling&#10;&#10;Description automatically generated">
            <a:extLst>
              <a:ext uri="{FF2B5EF4-FFF2-40B4-BE49-F238E27FC236}">
                <a16:creationId xmlns:a16="http://schemas.microsoft.com/office/drawing/2014/main" id="{96DEB2C6-951B-80CF-7BE1-1B8A176CE7AC}"/>
              </a:ext>
            </a:extLst>
          </p:cNvPr>
          <p:cNvPicPr>
            <a:picLocks noChangeAspect="1"/>
          </p:cNvPicPr>
          <p:nvPr/>
        </p:nvPicPr>
        <p:blipFill>
          <a:blip r:embed="rId5">
            <a:extLst>
              <a:ext uri="{28A0092B-C50C-407E-A947-70E740481C1C}">
                <a14:useLocalDpi xmlns:a14="http://schemas.microsoft.com/office/drawing/2010/main" val="0"/>
              </a:ext>
            </a:extLst>
          </a:blip>
          <a:srcRect l="3530" r="3878"/>
          <a:stretch/>
        </p:blipFill>
        <p:spPr>
          <a:xfrm>
            <a:off x="7592142" y="3650013"/>
            <a:ext cx="1500850" cy="2105127"/>
          </a:xfrm>
          <a:prstGeom prst="rect">
            <a:avLst/>
          </a:prstGeom>
        </p:spPr>
      </p:pic>
      <p:pic>
        <p:nvPicPr>
          <p:cNvPr id="10" name="Picture 9" descr="A close-up of a person smiling&#10;&#10;Description automatically generated">
            <a:extLst>
              <a:ext uri="{FF2B5EF4-FFF2-40B4-BE49-F238E27FC236}">
                <a16:creationId xmlns:a16="http://schemas.microsoft.com/office/drawing/2014/main" id="{12B9C166-AF14-B25D-9A72-E8C4CAD4F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562" y="1405213"/>
            <a:ext cx="1506506" cy="2111924"/>
          </a:xfrm>
          <a:prstGeom prst="rect">
            <a:avLst/>
          </a:prstGeom>
        </p:spPr>
      </p:pic>
      <p:pic>
        <p:nvPicPr>
          <p:cNvPr id="12" name="Picture 11" descr="A person smiling with her hand on her face&#10;&#10;Description automatically generated">
            <a:extLst>
              <a:ext uri="{FF2B5EF4-FFF2-40B4-BE49-F238E27FC236}">
                <a16:creationId xmlns:a16="http://schemas.microsoft.com/office/drawing/2014/main" id="{09ACAA03-8604-20B5-E39A-6069AD085DC7}"/>
              </a:ext>
            </a:extLst>
          </p:cNvPr>
          <p:cNvPicPr>
            <a:picLocks noChangeAspect="1"/>
          </p:cNvPicPr>
          <p:nvPr/>
        </p:nvPicPr>
        <p:blipFill>
          <a:blip r:embed="rId7">
            <a:extLst>
              <a:ext uri="{28A0092B-C50C-407E-A947-70E740481C1C}">
                <a14:useLocalDpi xmlns:a14="http://schemas.microsoft.com/office/drawing/2010/main" val="0"/>
              </a:ext>
            </a:extLst>
          </a:blip>
          <a:srcRect l="5159" r="-220"/>
          <a:stretch/>
        </p:blipFill>
        <p:spPr>
          <a:xfrm>
            <a:off x="5884053" y="3643216"/>
            <a:ext cx="1500850" cy="2105127"/>
          </a:xfrm>
          <a:prstGeom prst="rect">
            <a:avLst/>
          </a:prstGeom>
        </p:spPr>
      </p:pic>
      <p:pic>
        <p:nvPicPr>
          <p:cNvPr id="14" name="Picture 13" descr="A person in a suit smiling&#10;&#10;Description automatically generated">
            <a:extLst>
              <a:ext uri="{FF2B5EF4-FFF2-40B4-BE49-F238E27FC236}">
                <a16:creationId xmlns:a16="http://schemas.microsoft.com/office/drawing/2014/main" id="{FD7A2CA7-8F1A-3C62-B16B-CF80FCCF23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7043" y="3645070"/>
            <a:ext cx="1501868" cy="2103273"/>
          </a:xfrm>
          <a:prstGeom prst="rect">
            <a:avLst/>
          </a:prstGeom>
        </p:spPr>
      </p:pic>
      <p:pic>
        <p:nvPicPr>
          <p:cNvPr id="16" name="Picture 15" descr="A person wearing glasses and a pink shirt&#10;&#10;Description automatically generated">
            <a:extLst>
              <a:ext uri="{FF2B5EF4-FFF2-40B4-BE49-F238E27FC236}">
                <a16:creationId xmlns:a16="http://schemas.microsoft.com/office/drawing/2014/main" id="{BF002A68-6900-D148-94F7-681494F05F92}"/>
              </a:ext>
            </a:extLst>
          </p:cNvPr>
          <p:cNvPicPr>
            <a:picLocks noChangeAspect="1"/>
          </p:cNvPicPr>
          <p:nvPr/>
        </p:nvPicPr>
        <p:blipFill>
          <a:blip r:embed="rId9">
            <a:extLst>
              <a:ext uri="{28A0092B-C50C-407E-A947-70E740481C1C}">
                <a14:useLocalDpi xmlns:a14="http://schemas.microsoft.com/office/drawing/2010/main" val="0"/>
              </a:ext>
            </a:extLst>
          </a:blip>
          <a:srcRect l="1" r="324" b="4058"/>
          <a:stretch/>
        </p:blipFill>
        <p:spPr>
          <a:xfrm>
            <a:off x="5878397" y="1405212"/>
            <a:ext cx="1506506" cy="2033845"/>
          </a:xfrm>
          <a:prstGeom prst="rect">
            <a:avLst/>
          </a:prstGeom>
        </p:spPr>
      </p:pic>
      <p:pic>
        <p:nvPicPr>
          <p:cNvPr id="18" name="Picture 17" descr="A person leaning against a wall&#10;&#10;Description automatically generated">
            <a:extLst>
              <a:ext uri="{FF2B5EF4-FFF2-40B4-BE49-F238E27FC236}">
                <a16:creationId xmlns:a16="http://schemas.microsoft.com/office/drawing/2014/main" id="{8052FF00-2ED6-A977-B1A3-46734AA89325}"/>
              </a:ext>
            </a:extLst>
          </p:cNvPr>
          <p:cNvPicPr>
            <a:picLocks noChangeAspect="1"/>
          </p:cNvPicPr>
          <p:nvPr/>
        </p:nvPicPr>
        <p:blipFill>
          <a:blip r:embed="rId10">
            <a:extLst>
              <a:ext uri="{28A0092B-C50C-407E-A947-70E740481C1C}">
                <a14:useLocalDpi xmlns:a14="http://schemas.microsoft.com/office/drawing/2010/main" val="0"/>
              </a:ext>
            </a:extLst>
          </a:blip>
          <a:srcRect r="2608" b="9165"/>
          <a:stretch/>
        </p:blipFill>
        <p:spPr>
          <a:xfrm>
            <a:off x="2398288" y="1413164"/>
            <a:ext cx="1506505" cy="2111924"/>
          </a:xfrm>
          <a:prstGeom prst="rect">
            <a:avLst/>
          </a:prstGeom>
        </p:spPr>
      </p:pic>
      <p:pic>
        <p:nvPicPr>
          <p:cNvPr id="26" name="Picture 25" descr="A close-up of a person smiling&#10;&#10;Description automatically generated">
            <a:extLst>
              <a:ext uri="{FF2B5EF4-FFF2-40B4-BE49-F238E27FC236}">
                <a16:creationId xmlns:a16="http://schemas.microsoft.com/office/drawing/2014/main" id="{C0A80BD7-10A1-400C-135D-91DA4208C0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233" y="1431067"/>
            <a:ext cx="1506506" cy="2111924"/>
          </a:xfrm>
          <a:prstGeom prst="rect">
            <a:avLst/>
          </a:prstGeom>
        </p:spPr>
      </p:pic>
      <p:pic>
        <p:nvPicPr>
          <p:cNvPr id="9" name="Picture 8" descr="A person smiling at camera&#10;&#10;AI-generated content may be incorrect.">
            <a:extLst>
              <a:ext uri="{FF2B5EF4-FFF2-40B4-BE49-F238E27FC236}">
                <a16:creationId xmlns:a16="http://schemas.microsoft.com/office/drawing/2014/main" id="{3A0013AF-89D2-CBF9-98D7-DE82EF2307C2}"/>
              </a:ext>
            </a:extLst>
          </p:cNvPr>
          <p:cNvPicPr>
            <a:picLocks noChangeAspect="1"/>
          </p:cNvPicPr>
          <p:nvPr/>
        </p:nvPicPr>
        <p:blipFill>
          <a:blip r:embed="rId12">
            <a:extLst>
              <a:ext uri="{28A0092B-C50C-407E-A947-70E740481C1C}">
                <a14:useLocalDpi xmlns:a14="http://schemas.microsoft.com/office/drawing/2010/main" val="0"/>
              </a:ext>
            </a:extLst>
          </a:blip>
          <a:srcRect l="3726" t="82" r="194" b="7277"/>
          <a:stretch/>
        </p:blipFill>
        <p:spPr>
          <a:xfrm>
            <a:off x="719233" y="3645070"/>
            <a:ext cx="1506507" cy="2103273"/>
          </a:xfrm>
          <a:prstGeom prst="rect">
            <a:avLst/>
          </a:prstGeom>
        </p:spPr>
      </p:pic>
      <p:sp>
        <p:nvSpPr>
          <p:cNvPr id="5" name="Rectangle 4">
            <a:extLst>
              <a:ext uri="{FF2B5EF4-FFF2-40B4-BE49-F238E27FC236}">
                <a16:creationId xmlns:a16="http://schemas.microsoft.com/office/drawing/2014/main" id="{53F82811-E7ED-E28E-C538-A7F3EE7D5A11}"/>
              </a:ext>
            </a:extLst>
          </p:cNvPr>
          <p:cNvSpPr/>
          <p:nvPr/>
        </p:nvSpPr>
        <p:spPr>
          <a:xfrm>
            <a:off x="0" y="6149467"/>
            <a:ext cx="12488091" cy="878349"/>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3C74D7-A5D5-3B49-8C9C-D4A472E71A9B}"/>
              </a:ext>
            </a:extLst>
          </p:cNvPr>
          <p:cNvSpPr txBox="1"/>
          <p:nvPr/>
        </p:nvSpPr>
        <p:spPr>
          <a:xfrm>
            <a:off x="9444447" y="1405211"/>
            <a:ext cx="2416628" cy="4462760"/>
          </a:xfrm>
          <a:prstGeom prst="rect">
            <a:avLst/>
          </a:prstGeom>
          <a:noFill/>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lang="en-US" dirty="0"/>
              <a:t>Coaches advise and assist on: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t>recruiting and empowering volunteers</a:t>
            </a:r>
          </a:p>
          <a:p>
            <a:pPr marL="285750" indent="-285750">
              <a:spcBef>
                <a:spcPts val="1000"/>
              </a:spcBef>
              <a:buFont typeface="Arial" panose="020B0604020202020204" pitchFamily="34" charset="0"/>
              <a:buChar char="•"/>
              <a:defRPr/>
            </a:pPr>
            <a:r>
              <a:rPr lang="en-US" dirty="0"/>
              <a:t>fundraising and grant-writing</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t>creating action plans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t>identifying project opportunities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t>completing projects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t>collaborating with community groups</a:t>
            </a:r>
            <a:endParaRPr lang="en-US" b="0" i="0" dirty="0">
              <a:solidFill>
                <a:srgbClr val="212529"/>
              </a:solidFill>
              <a:effectLst/>
              <a:highlight>
                <a:srgbClr val="FFFFFF"/>
              </a:highlight>
              <a:latin typeface="Helvetica" panose="020B0604020202020204" pitchFamily="34" charset="0"/>
            </a:endParaRPr>
          </a:p>
        </p:txBody>
      </p:sp>
    </p:spTree>
    <p:extLst>
      <p:ext uri="{BB962C8B-B14F-4D97-AF65-F5344CB8AC3E}">
        <p14:creationId xmlns:p14="http://schemas.microsoft.com/office/powerpoint/2010/main" val="197222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E0476-BBD1-346A-8DB0-5C61A608DAFB}"/>
              </a:ext>
            </a:extLst>
          </p:cNvPr>
          <p:cNvSpPr/>
          <p:nvPr/>
        </p:nvSpPr>
        <p:spPr>
          <a:xfrm>
            <a:off x="3356264" y="-123997"/>
            <a:ext cx="8835735" cy="629111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A0EF8-241F-39AF-71BB-1D693DC21EC4}"/>
              </a:ext>
            </a:extLst>
          </p:cNvPr>
          <p:cNvSpPr>
            <a:spLocks noGrp="1"/>
          </p:cNvSpPr>
          <p:nvPr>
            <p:ph type="title"/>
          </p:nvPr>
        </p:nvSpPr>
        <p:spPr>
          <a:xfrm>
            <a:off x="549502" y="690879"/>
            <a:ext cx="3932237" cy="1332126"/>
          </a:xfrm>
        </p:spPr>
        <p:txBody>
          <a:bodyPr>
            <a:normAutofit/>
          </a:bodyPr>
          <a:lstStyle/>
          <a:p>
            <a:r>
              <a:rPr lang="en-US" sz="4000" b="1" dirty="0"/>
              <a:t>Regional </a:t>
            </a:r>
            <a:br>
              <a:rPr lang="en-US" sz="4000" b="1" dirty="0"/>
            </a:br>
            <a:r>
              <a:rPr lang="en-US" sz="4000" b="1" dirty="0"/>
              <a:t>Impact</a:t>
            </a:r>
          </a:p>
        </p:txBody>
      </p:sp>
      <p:sp>
        <p:nvSpPr>
          <p:cNvPr id="4" name="Text Placeholder 3">
            <a:extLst>
              <a:ext uri="{FF2B5EF4-FFF2-40B4-BE49-F238E27FC236}">
                <a16:creationId xmlns:a16="http://schemas.microsoft.com/office/drawing/2014/main" id="{B262A9E5-4045-297E-B4A5-56E337E45D90}"/>
              </a:ext>
            </a:extLst>
          </p:cNvPr>
          <p:cNvSpPr>
            <a:spLocks noGrp="1"/>
          </p:cNvSpPr>
          <p:nvPr>
            <p:ph type="body" sz="half" idx="2"/>
          </p:nvPr>
        </p:nvSpPr>
        <p:spPr/>
        <p:txBody>
          <a:bodyPr vert="horz" lIns="91440" tIns="45720" rIns="91440" bIns="45720" rtlCol="0" anchor="t">
            <a:normAutofit/>
          </a:bodyPr>
          <a:lstStyle/>
          <a:p>
            <a:pPr marL="228600" indent="-228600">
              <a:buFont typeface="Arial" panose="020B0604020202020204" pitchFamily="34" charset="0"/>
              <a:buChar char="•"/>
            </a:pPr>
            <a:endParaRPr lang="en-US" sz="2000">
              <a:solidFill>
                <a:schemeClr val="tx1"/>
              </a:solidFill>
              <a:latin typeface="Calibri Light"/>
              <a:cs typeface="Calibri"/>
            </a:endParaRPr>
          </a:p>
          <a:p>
            <a:endParaRPr lang="en-US">
              <a:cs typeface="Calibri Light"/>
            </a:endParaRPr>
          </a:p>
        </p:txBody>
      </p:sp>
      <p:pic>
        <p:nvPicPr>
          <p:cNvPr id="3" name="Picture 2">
            <a:extLst>
              <a:ext uri="{FF2B5EF4-FFF2-40B4-BE49-F238E27FC236}">
                <a16:creationId xmlns:a16="http://schemas.microsoft.com/office/drawing/2014/main" id="{406CDE08-C3F4-7CEE-AB7B-74B67E4A0926}"/>
              </a:ext>
            </a:extLst>
          </p:cNvPr>
          <p:cNvPicPr>
            <a:picLocks noChangeAspect="1"/>
          </p:cNvPicPr>
          <p:nvPr/>
        </p:nvPicPr>
        <p:blipFill>
          <a:blip r:embed="rId3">
            <a:extLst>
              <a:ext uri="{28A0092B-C50C-407E-A947-70E740481C1C}">
                <a14:useLocalDpi xmlns:a14="http://schemas.microsoft.com/office/drawing/2010/main" val="0"/>
              </a:ext>
            </a:extLst>
          </a:blip>
          <a:srcRect t="2" b="2"/>
          <a:stretch/>
        </p:blipFill>
        <p:spPr>
          <a:xfrm>
            <a:off x="3370114" y="530361"/>
            <a:ext cx="8821886" cy="4215811"/>
          </a:xfrm>
          <a:prstGeom prst="rect">
            <a:avLst/>
          </a:prstGeom>
        </p:spPr>
      </p:pic>
      <p:pic>
        <p:nvPicPr>
          <p:cNvPr id="6" name="Picture 5">
            <a:extLst>
              <a:ext uri="{FF2B5EF4-FFF2-40B4-BE49-F238E27FC236}">
                <a16:creationId xmlns:a16="http://schemas.microsoft.com/office/drawing/2014/main" id="{3071793B-0F79-E7F8-023E-C3AE99F45F61}"/>
              </a:ext>
            </a:extLst>
          </p:cNvPr>
          <p:cNvPicPr>
            <a:picLocks noChangeAspect="1"/>
          </p:cNvPicPr>
          <p:nvPr/>
        </p:nvPicPr>
        <p:blipFill>
          <a:blip r:embed="rId3">
            <a:extLst>
              <a:ext uri="{28A0092B-C50C-407E-A947-70E740481C1C}">
                <a14:useLocalDpi xmlns:a14="http://schemas.microsoft.com/office/drawing/2010/main" val="0"/>
              </a:ext>
            </a:extLst>
          </a:blip>
          <a:srcRect t="33544" b="34859"/>
          <a:stretch>
            <a:fillRect/>
          </a:stretch>
        </p:blipFill>
        <p:spPr>
          <a:xfrm>
            <a:off x="3383963" y="4685929"/>
            <a:ext cx="8821886" cy="1332126"/>
          </a:xfrm>
          <a:prstGeom prst="rect">
            <a:avLst/>
          </a:prstGeom>
        </p:spPr>
      </p:pic>
      <p:sp>
        <p:nvSpPr>
          <p:cNvPr id="10" name="Rectangle 9">
            <a:extLst>
              <a:ext uri="{FF2B5EF4-FFF2-40B4-BE49-F238E27FC236}">
                <a16:creationId xmlns:a16="http://schemas.microsoft.com/office/drawing/2014/main" id="{AD9F2174-9BC5-2AA8-C45B-4A95A8710464}"/>
              </a:ext>
            </a:extLst>
          </p:cNvPr>
          <p:cNvSpPr/>
          <p:nvPr/>
        </p:nvSpPr>
        <p:spPr>
          <a:xfrm>
            <a:off x="3934691" y="969818"/>
            <a:ext cx="969818" cy="609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8E81B0-4BEB-8FC0-F24A-33873C5B1C01}"/>
              </a:ext>
            </a:extLst>
          </p:cNvPr>
          <p:cNvSpPr txBox="1"/>
          <p:nvPr/>
        </p:nvSpPr>
        <p:spPr>
          <a:xfrm>
            <a:off x="3920841" y="920675"/>
            <a:ext cx="939347" cy="707886"/>
          </a:xfrm>
          <a:prstGeom prst="rect">
            <a:avLst/>
          </a:prstGeom>
          <a:solidFill>
            <a:schemeClr val="accent6"/>
          </a:solidFill>
        </p:spPr>
        <p:txBody>
          <a:bodyPr wrap="square" rtlCol="0">
            <a:spAutoFit/>
          </a:bodyPr>
          <a:lstStyle/>
          <a:p>
            <a:r>
              <a:rPr lang="en-US" sz="4000" b="1" dirty="0"/>
              <a:t>6-8</a:t>
            </a:r>
          </a:p>
        </p:txBody>
      </p:sp>
      <p:sp>
        <p:nvSpPr>
          <p:cNvPr id="11" name="Rectangle 10">
            <a:extLst>
              <a:ext uri="{FF2B5EF4-FFF2-40B4-BE49-F238E27FC236}">
                <a16:creationId xmlns:a16="http://schemas.microsoft.com/office/drawing/2014/main" id="{5ABA4F6F-7316-A2D5-04BA-E13238C66CDE}"/>
              </a:ext>
            </a:extLst>
          </p:cNvPr>
          <p:cNvSpPr/>
          <p:nvPr/>
        </p:nvSpPr>
        <p:spPr>
          <a:xfrm>
            <a:off x="10681855" y="5017696"/>
            <a:ext cx="1082490" cy="70788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C896D7-0079-67CB-626E-03C5F5BE1CAA}"/>
              </a:ext>
            </a:extLst>
          </p:cNvPr>
          <p:cNvSpPr txBox="1"/>
          <p:nvPr/>
        </p:nvSpPr>
        <p:spPr>
          <a:xfrm>
            <a:off x="10677090" y="4984414"/>
            <a:ext cx="1142669" cy="646331"/>
          </a:xfrm>
          <a:prstGeom prst="rect">
            <a:avLst/>
          </a:prstGeom>
          <a:solidFill>
            <a:schemeClr val="accent4"/>
          </a:solidFill>
        </p:spPr>
        <p:txBody>
          <a:bodyPr wrap="square" rtlCol="0">
            <a:spAutoFit/>
          </a:bodyPr>
          <a:lstStyle/>
          <a:p>
            <a:r>
              <a:rPr lang="en-US" sz="3600" b="1" dirty="0"/>
              <a:t>200+</a:t>
            </a:r>
          </a:p>
        </p:txBody>
      </p:sp>
      <p:sp>
        <p:nvSpPr>
          <p:cNvPr id="12" name="Rectangle 11">
            <a:extLst>
              <a:ext uri="{FF2B5EF4-FFF2-40B4-BE49-F238E27FC236}">
                <a16:creationId xmlns:a16="http://schemas.microsoft.com/office/drawing/2014/main" id="{A56238F9-1A92-C27A-5130-14BADA6FE128}"/>
              </a:ext>
            </a:extLst>
          </p:cNvPr>
          <p:cNvSpPr/>
          <p:nvPr/>
        </p:nvSpPr>
        <p:spPr>
          <a:xfrm>
            <a:off x="6428509" y="5017696"/>
            <a:ext cx="3408218" cy="7078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D234E0-F70B-B109-809E-3765E9F54578}"/>
              </a:ext>
            </a:extLst>
          </p:cNvPr>
          <p:cNvSpPr txBox="1"/>
          <p:nvPr/>
        </p:nvSpPr>
        <p:spPr>
          <a:xfrm>
            <a:off x="6470620" y="5030759"/>
            <a:ext cx="3615489" cy="707886"/>
          </a:xfrm>
          <a:prstGeom prst="rect">
            <a:avLst/>
          </a:prstGeom>
          <a:noFill/>
        </p:spPr>
        <p:txBody>
          <a:bodyPr wrap="square" rtlCol="0">
            <a:spAutoFit/>
          </a:bodyPr>
          <a:lstStyle/>
          <a:p>
            <a:r>
              <a:rPr lang="en-US" sz="2000" b="1" dirty="0">
                <a:latin typeface="Aptos Light" panose="020B0004020202020204" pitchFamily="34" charset="0"/>
              </a:rPr>
              <a:t>Resident volunteers leading community change</a:t>
            </a:r>
          </a:p>
        </p:txBody>
      </p:sp>
    </p:spTree>
    <p:extLst>
      <p:ext uri="{BB962C8B-B14F-4D97-AF65-F5344CB8AC3E}">
        <p14:creationId xmlns:p14="http://schemas.microsoft.com/office/powerpoint/2010/main" val="1740038136"/>
      </p:ext>
    </p:extLst>
  </p:cSld>
  <p:clrMapOvr>
    <a:masterClrMapping/>
  </p:clrMapOvr>
</p:sld>
</file>

<file path=ppt/theme/theme1.xml><?xml version="1.0" encoding="utf-8"?>
<a:theme xmlns:a="http://schemas.openxmlformats.org/drawingml/2006/main" name="ClassicFrameVTI">
  <a:themeElements>
    <a:clrScheme name="Custom 4">
      <a:dk1>
        <a:sysClr val="windowText" lastClr="000000"/>
      </a:dk1>
      <a:lt1>
        <a:sysClr val="window" lastClr="FFFFFF"/>
      </a:lt1>
      <a:dk2>
        <a:srgbClr val="44546A"/>
      </a:dk2>
      <a:lt2>
        <a:srgbClr val="E7E6E6"/>
      </a:lt2>
      <a:accent1>
        <a:srgbClr val="2B3B7F"/>
      </a:accent1>
      <a:accent2>
        <a:srgbClr val="289951"/>
      </a:accent2>
      <a:accent3>
        <a:srgbClr val="D988AE"/>
      </a:accent3>
      <a:accent4>
        <a:srgbClr val="F4D15A"/>
      </a:accent4>
      <a:accent5>
        <a:srgbClr val="85B2CD"/>
      </a:accent5>
      <a:accent6>
        <a:srgbClr val="94BB2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41303b-a6df-47ba-89eb-d33f70049787" xsi:nil="true"/>
    <lcf76f155ced4ddcb4097134ff3c332f xmlns="641f49fc-ad5e-4340-b9d2-522aac31aaa1">
      <Terms xmlns="http://schemas.microsoft.com/office/infopath/2007/PartnerControls"/>
    </lcf76f155ced4ddcb4097134ff3c332f>
    <SharedWithUsers xmlns="1841303b-a6df-47ba-89eb-d33f70049787">
      <UserInfo>
        <DisplayName>Andy Frantz</DisplayName>
        <AccountId>17</AccountId>
        <AccountType/>
      </UserInfo>
      <UserInfo>
        <DisplayName>Lorin Ditzler</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232C2D5AB95F4DB246728E6C4CA6F9" ma:contentTypeVersion="16" ma:contentTypeDescription="Create a new document." ma:contentTypeScope="" ma:versionID="1475bbd7a293aeb565a73fdbb29c69e5">
  <xsd:schema xmlns:xsd="http://www.w3.org/2001/XMLSchema" xmlns:xs="http://www.w3.org/2001/XMLSchema" xmlns:p="http://schemas.microsoft.com/office/2006/metadata/properties" xmlns:ns2="641f49fc-ad5e-4340-b9d2-522aac31aaa1" xmlns:ns3="1841303b-a6df-47ba-89eb-d33f70049787" targetNamespace="http://schemas.microsoft.com/office/2006/metadata/properties" ma:root="true" ma:fieldsID="1f8c3f7bf8c155448bb7f5d04d920d7b" ns2:_="" ns3:_="">
    <xsd:import namespace="641f49fc-ad5e-4340-b9d2-522aac31aaa1"/>
    <xsd:import namespace="1841303b-a6df-47ba-89eb-d33f7004978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f49fc-ad5e-4340-b9d2-522aac31aa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7067c5-dbcc-4c72-8750-fc80951082a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1303b-a6df-47ba-89eb-d33f7004978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e2901db-c235-4cf8-947a-766cfd7824c8}" ma:internalName="TaxCatchAll" ma:showField="CatchAllData" ma:web="1841303b-a6df-47ba-89eb-d33f7004978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D04DB3-02D3-45D5-8728-E87D5F30355C}">
  <ds:schemaRefs>
    <ds:schemaRef ds:uri="1841303b-a6df-47ba-89eb-d33f70049787"/>
    <ds:schemaRef ds:uri="641f49fc-ad5e-4340-b9d2-522aac31aa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4BA5A4-16BB-487E-AC6E-426CEE615DCE}">
  <ds:schemaRefs>
    <ds:schemaRef ds:uri="http://schemas.microsoft.com/sharepoint/v3/contenttype/forms"/>
  </ds:schemaRefs>
</ds:datastoreItem>
</file>

<file path=customXml/itemProps3.xml><?xml version="1.0" encoding="utf-8"?>
<ds:datastoreItem xmlns:ds="http://schemas.openxmlformats.org/officeDocument/2006/customXml" ds:itemID="{E9ED801A-5EF6-4987-B2A7-70E146908E59}"/>
</file>

<file path=docProps/app.xml><?xml version="1.0" encoding="utf-8"?>
<Properties xmlns="http://schemas.openxmlformats.org/officeDocument/2006/extended-properties" xmlns:vt="http://schemas.openxmlformats.org/officeDocument/2006/docPropsVTypes">
  <Template/>
  <TotalTime>207</TotalTime>
  <Words>1456</Words>
  <Application>Microsoft Office PowerPoint</Application>
  <PresentationFormat>Widescreen</PresentationFormat>
  <Paragraphs>105</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 Light</vt:lpstr>
      <vt:lpstr>Arial</vt:lpstr>
      <vt:lpstr>Arial,Sans-Serif</vt:lpstr>
      <vt:lpstr>Calibri</vt:lpstr>
      <vt:lpstr>Calibri Light</vt:lpstr>
      <vt:lpstr>Helvetica</vt:lpstr>
      <vt:lpstr>Symbol,Sans-Serif</vt:lpstr>
      <vt:lpstr>ClassicFrameVTI</vt:lpstr>
      <vt:lpstr>PowerPoint Presentation</vt:lpstr>
      <vt:lpstr>HOMETOWN PRIDE  Empowering volunteers to lead community change</vt:lpstr>
      <vt:lpstr>PowerPoint Presentation</vt:lpstr>
      <vt:lpstr>PowerPoint Presentation</vt:lpstr>
      <vt:lpstr>PowerPoint Presentation</vt:lpstr>
      <vt:lpstr>Hometown Pride  Participants   100+ towns in  20 counties over  13 years (est. 2012)  Applications open for new communities in 2026!  </vt:lpstr>
      <vt:lpstr>PowerPoint Presentation</vt:lpstr>
      <vt:lpstr>HOMETOWN PRIDE COACHes</vt:lpstr>
      <vt:lpstr>Regional  Impact</vt:lpstr>
      <vt:lpstr>IMPACT</vt:lpstr>
      <vt:lpstr>Success story delmar</vt:lpstr>
      <vt:lpstr>Success story Pocahontas county</vt:lpstr>
      <vt:lpstr>Indianola video</vt:lpstr>
      <vt:lpstr>HOW TO JOIN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Hometown Pride</dc:title>
  <dc:creator>Grace Altenhofen</dc:creator>
  <cp:lastModifiedBy>Lorin Ditzler</cp:lastModifiedBy>
  <cp:revision>1</cp:revision>
  <dcterms:created xsi:type="dcterms:W3CDTF">2023-11-20T14:24:01Z</dcterms:created>
  <dcterms:modified xsi:type="dcterms:W3CDTF">2026-01-21T16:12:41Z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0x010100F0232C2D5AB95F4DB246728E6C4CA6F9</vt:lpwstr>
  </property>
  <property fmtid="{D5CDD505-2E9C-101B-9397-08002B2CF9AE}" pid="3" name="MediaServiceImageTags">
    <vt:lpwstr/>
  </property>
</Properties>
</file>